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75" r:id="rId3"/>
    <p:sldId id="262" r:id="rId4"/>
    <p:sldId id="264" r:id="rId5"/>
    <p:sldId id="257" r:id="rId6"/>
    <p:sldId id="258" r:id="rId7"/>
    <p:sldId id="276" r:id="rId8"/>
    <p:sldId id="266" r:id="rId9"/>
    <p:sldId id="268" r:id="rId10"/>
    <p:sldId id="278" r:id="rId11"/>
    <p:sldId id="269" r:id="rId12"/>
    <p:sldId id="267" r:id="rId13"/>
    <p:sldId id="277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02\Desktop\&#1079;&#1072;%20&#1055;&#1083;&#1086;&#1074;&#1076;&#1080;&#1074;\&#1040;&#1053;&#1040;&#1051;&#1048;&#1047;%20&#1053;&#1040;%20&#1057;&#1045;&#1050;&#1058;&#1054;&#1056;&#1040;%20&#1047;&#1040;%20&#1059;&#1063;&#1045;&#1053;&#1045;%20&#1053;&#1040;%20&#1042;&#1066;&#1047;&#1056;&#1040;&#1057;&#1058;&#1053;&#1048;%20&#1057;&#1048;&#1051;&#1048;&#1057;&#1058;&#1056;&#1040;\&#1055;&#1056;&#1048;&#1051;&#1054;&#1046;&#1045;&#1053;&#1048;&#1071;\&#1058;&#1072;&#1073;&#1083;&#1080;&#1094;&#1072;%20&#8470;%201.%20-%2001.1.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Образователна структура на населението на възраст 25-64 години на 1 февруари 2011 г. по степен на завършено образование, райони, области и общини %</a:t>
            </a:r>
          </a:p>
        </c:rich>
      </c:tx>
      <c:layout>
        <c:manualLayout>
          <c:xMode val="edge"/>
          <c:yMode val="edge"/>
          <c:x val="9.004855643044619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'01.1.1.'!$B$4</c:f>
              <c:strCache>
                <c:ptCount val="1"/>
                <c:pt idx="0">
                  <c:v>Общо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'01.1.1.'!$A$5:$A$15</c:f>
              <c:strCache>
                <c:ptCount val="9"/>
                <c:pt idx="0">
                  <c:v>Северен централен район</c:v>
                </c:pt>
                <c:pt idx="1">
                  <c:v>Силистра</c:v>
                </c:pt>
                <c:pt idx="2">
                  <c:v>Алфатар</c:v>
                </c:pt>
                <c:pt idx="3">
                  <c:v>Главиница</c:v>
                </c:pt>
                <c:pt idx="4">
                  <c:v>Дулово</c:v>
                </c:pt>
                <c:pt idx="5">
                  <c:v>Кайнарджа</c:v>
                </c:pt>
                <c:pt idx="6">
                  <c:v>Силистра</c:v>
                </c:pt>
                <c:pt idx="7">
                  <c:v>Ситово</c:v>
                </c:pt>
                <c:pt idx="8">
                  <c:v>Тутракан</c:v>
                </c:pt>
              </c:strCache>
            </c:strRef>
          </c:cat>
          <c:val>
            <c:numRef>
              <c:f>'01.1.1.'!$B$5:$B$15</c:f>
            </c:numRef>
          </c:val>
          <c:extLst>
            <c:ext xmlns:c16="http://schemas.microsoft.com/office/drawing/2014/chart" uri="{C3380CC4-5D6E-409C-BE32-E72D297353CC}">
              <c16:uniqueId val="{00000000-4F08-4850-AF14-E7C78EE91E44}"/>
            </c:ext>
          </c:extLst>
        </c:ser>
        <c:ser>
          <c:idx val="1"/>
          <c:order val="1"/>
          <c:tx>
            <c:strRef>
              <c:f>'01.1.1.'!$C$4</c:f>
              <c:strCache>
                <c:ptCount val="1"/>
                <c:pt idx="0">
                  <c:v>Висше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'01.1.1.'!$A$5:$A$15</c:f>
              <c:strCache>
                <c:ptCount val="9"/>
                <c:pt idx="0">
                  <c:v>Северен централен район</c:v>
                </c:pt>
                <c:pt idx="1">
                  <c:v>Силистра</c:v>
                </c:pt>
                <c:pt idx="2">
                  <c:v>Алфатар</c:v>
                </c:pt>
                <c:pt idx="3">
                  <c:v>Главиница</c:v>
                </c:pt>
                <c:pt idx="4">
                  <c:v>Дулово</c:v>
                </c:pt>
                <c:pt idx="5">
                  <c:v>Кайнарджа</c:v>
                </c:pt>
                <c:pt idx="6">
                  <c:v>Силистра</c:v>
                </c:pt>
                <c:pt idx="7">
                  <c:v>Ситово</c:v>
                </c:pt>
                <c:pt idx="8">
                  <c:v>Тутракан</c:v>
                </c:pt>
              </c:strCache>
            </c:strRef>
          </c:cat>
          <c:val>
            <c:numRef>
              <c:f>'01.1.1.'!$C$5:$C$15</c:f>
              <c:numCache>
                <c:formatCode>0.0</c:formatCode>
                <c:ptCount val="9"/>
                <c:pt idx="0">
                  <c:v>22.189280401383417</c:v>
                </c:pt>
                <c:pt idx="1">
                  <c:v>16.274550835550507</c:v>
                </c:pt>
                <c:pt idx="2">
                  <c:v>8.0392156862745097</c:v>
                </c:pt>
                <c:pt idx="3">
                  <c:v>7.7671560259474219</c:v>
                </c:pt>
                <c:pt idx="4">
                  <c:v>9.3843129795193718</c:v>
                </c:pt>
                <c:pt idx="5">
                  <c:v>2.828618968386023</c:v>
                </c:pt>
                <c:pt idx="6">
                  <c:v>24.913529333510709</c:v>
                </c:pt>
                <c:pt idx="7">
                  <c:v>5.9835184521676821</c:v>
                </c:pt>
                <c:pt idx="8">
                  <c:v>13.018867924528301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08-4850-AF14-E7C78EE91E44}"/>
            </c:ext>
          </c:extLst>
        </c:ser>
        <c:ser>
          <c:idx val="2"/>
          <c:order val="2"/>
          <c:tx>
            <c:strRef>
              <c:f>'01.1.1.'!$D$4</c:f>
              <c:strCache>
                <c:ptCount val="1"/>
                <c:pt idx="0">
                  <c:v>Средно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'01.1.1.'!$A$5:$A$15</c:f>
              <c:strCache>
                <c:ptCount val="9"/>
                <c:pt idx="0">
                  <c:v>Северен централен район</c:v>
                </c:pt>
                <c:pt idx="1">
                  <c:v>Силистра</c:v>
                </c:pt>
                <c:pt idx="2">
                  <c:v>Алфатар</c:v>
                </c:pt>
                <c:pt idx="3">
                  <c:v>Главиница</c:v>
                </c:pt>
                <c:pt idx="4">
                  <c:v>Дулово</c:v>
                </c:pt>
                <c:pt idx="5">
                  <c:v>Кайнарджа</c:v>
                </c:pt>
                <c:pt idx="6">
                  <c:v>Силистра</c:v>
                </c:pt>
                <c:pt idx="7">
                  <c:v>Ситово</c:v>
                </c:pt>
                <c:pt idx="8">
                  <c:v>Тутракан</c:v>
                </c:pt>
              </c:strCache>
            </c:strRef>
          </c:cat>
          <c:val>
            <c:numRef>
              <c:f>'01.1.1.'!$D$5:$D$15</c:f>
              <c:numCache>
                <c:formatCode>0.0</c:formatCode>
                <c:ptCount val="9"/>
                <c:pt idx="0">
                  <c:v>52.954825535048869</c:v>
                </c:pt>
                <c:pt idx="1">
                  <c:v>48.064332904845898</c:v>
                </c:pt>
                <c:pt idx="2">
                  <c:v>53.137254901960787</c:v>
                </c:pt>
                <c:pt idx="3">
                  <c:v>37.333560942301126</c:v>
                </c:pt>
                <c:pt idx="4">
                  <c:v>37.169488301312533</c:v>
                </c:pt>
                <c:pt idx="5">
                  <c:v>25.540765391014975</c:v>
                </c:pt>
                <c:pt idx="6">
                  <c:v>58.025143009179189</c:v>
                </c:pt>
                <c:pt idx="7">
                  <c:v>43.783590111071305</c:v>
                </c:pt>
                <c:pt idx="8">
                  <c:v>47.299528301886795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08-4850-AF14-E7C78EE91E44}"/>
            </c:ext>
          </c:extLst>
        </c:ser>
        <c:ser>
          <c:idx val="3"/>
          <c:order val="3"/>
          <c:tx>
            <c:strRef>
              <c:f>'01.1.1.'!$E$4</c:f>
              <c:strCache>
                <c:ptCount val="1"/>
                <c:pt idx="0">
                  <c:v>Основно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'01.1.1.'!$A$5:$A$15</c:f>
              <c:strCache>
                <c:ptCount val="9"/>
                <c:pt idx="0">
                  <c:v>Северен централен район</c:v>
                </c:pt>
                <c:pt idx="1">
                  <c:v>Силистра</c:v>
                </c:pt>
                <c:pt idx="2">
                  <c:v>Алфатар</c:v>
                </c:pt>
                <c:pt idx="3">
                  <c:v>Главиница</c:v>
                </c:pt>
                <c:pt idx="4">
                  <c:v>Дулово</c:v>
                </c:pt>
                <c:pt idx="5">
                  <c:v>Кайнарджа</c:v>
                </c:pt>
                <c:pt idx="6">
                  <c:v>Силистра</c:v>
                </c:pt>
                <c:pt idx="7">
                  <c:v>Ситово</c:v>
                </c:pt>
                <c:pt idx="8">
                  <c:v>Тутракан</c:v>
                </c:pt>
              </c:strCache>
            </c:strRef>
          </c:cat>
          <c:val>
            <c:numRef>
              <c:f>'01.1.1.'!$E$5:$E$15</c:f>
              <c:numCache>
                <c:formatCode>0.0</c:formatCode>
                <c:ptCount val="9"/>
                <c:pt idx="0">
                  <c:v>20.125244012411418</c:v>
                </c:pt>
                <c:pt idx="1">
                  <c:v>27.217422498580014</c:v>
                </c:pt>
                <c:pt idx="2">
                  <c:v>28.366013071895424</c:v>
                </c:pt>
                <c:pt idx="3">
                  <c:v>40.389211334926593</c:v>
                </c:pt>
                <c:pt idx="4">
                  <c:v>40.745672436750993</c:v>
                </c:pt>
                <c:pt idx="5">
                  <c:v>35.524126455906824</c:v>
                </c:pt>
                <c:pt idx="6">
                  <c:v>14.144605560729016</c:v>
                </c:pt>
                <c:pt idx="7">
                  <c:v>39.734862056610531</c:v>
                </c:pt>
                <c:pt idx="8">
                  <c:v>32.62971698113207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08-4850-AF14-E7C78EE91E44}"/>
            </c:ext>
          </c:extLst>
        </c:ser>
        <c:ser>
          <c:idx val="4"/>
          <c:order val="4"/>
          <c:tx>
            <c:strRef>
              <c:f>'01.1.1.'!$F$4</c:f>
              <c:strCache>
                <c:ptCount val="1"/>
                <c:pt idx="0">
                  <c:v>Начално и незавършено начално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'01.1.1.'!$A$5:$A$15</c:f>
              <c:strCache>
                <c:ptCount val="9"/>
                <c:pt idx="0">
                  <c:v>Северен централен район</c:v>
                </c:pt>
                <c:pt idx="1">
                  <c:v>Силистра</c:v>
                </c:pt>
                <c:pt idx="2">
                  <c:v>Алфатар</c:v>
                </c:pt>
                <c:pt idx="3">
                  <c:v>Главиница</c:v>
                </c:pt>
                <c:pt idx="4">
                  <c:v>Дулово</c:v>
                </c:pt>
                <c:pt idx="5">
                  <c:v>Кайнарджа</c:v>
                </c:pt>
                <c:pt idx="6">
                  <c:v>Силистра</c:v>
                </c:pt>
                <c:pt idx="7">
                  <c:v>Ситово</c:v>
                </c:pt>
                <c:pt idx="8">
                  <c:v>Тутракан</c:v>
                </c:pt>
              </c:strCache>
            </c:strRef>
          </c:cat>
          <c:val>
            <c:numRef>
              <c:f>'01.1.1.'!$F$5:$F$15</c:f>
              <c:numCache>
                <c:formatCode>0.0</c:formatCode>
                <c:ptCount val="9"/>
                <c:pt idx="0">
                  <c:v>4.1069407277375944</c:v>
                </c:pt>
                <c:pt idx="1">
                  <c:v>7.1044213924845296</c:v>
                </c:pt>
                <c:pt idx="2">
                  <c:v>9.5424836601307188</c:v>
                </c:pt>
                <c:pt idx="3">
                  <c:v>12.478661659269376</c:v>
                </c:pt>
                <c:pt idx="4">
                  <c:v>10.214951493247099</c:v>
                </c:pt>
                <c:pt idx="5">
                  <c:v>32.986688851913478</c:v>
                </c:pt>
                <c:pt idx="6">
                  <c:v>2.4544366103498736</c:v>
                </c:pt>
                <c:pt idx="7">
                  <c:v>7.1300609100680754</c:v>
                </c:pt>
                <c:pt idx="8">
                  <c:v>6.308962264150944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08-4850-AF14-E7C78EE91E44}"/>
            </c:ext>
          </c:extLst>
        </c:ser>
        <c:ser>
          <c:idx val="5"/>
          <c:order val="5"/>
          <c:tx>
            <c:strRef>
              <c:f>'01.1.1.'!$G$4</c:f>
              <c:strCache>
                <c:ptCount val="1"/>
                <c:pt idx="0">
                  <c:v>Никога не посещавали училище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'01.1.1.'!$A$5:$A$15</c:f>
              <c:strCache>
                <c:ptCount val="9"/>
                <c:pt idx="0">
                  <c:v>Северен централен район</c:v>
                </c:pt>
                <c:pt idx="1">
                  <c:v>Силистра</c:v>
                </c:pt>
                <c:pt idx="2">
                  <c:v>Алфатар</c:v>
                </c:pt>
                <c:pt idx="3">
                  <c:v>Главиница</c:v>
                </c:pt>
                <c:pt idx="4">
                  <c:v>Дулово</c:v>
                </c:pt>
                <c:pt idx="5">
                  <c:v>Кайнарджа</c:v>
                </c:pt>
                <c:pt idx="6">
                  <c:v>Силистра</c:v>
                </c:pt>
                <c:pt idx="7">
                  <c:v>Ситово</c:v>
                </c:pt>
                <c:pt idx="8">
                  <c:v>Тутракан</c:v>
                </c:pt>
              </c:strCache>
            </c:strRef>
          </c:cat>
          <c:val>
            <c:numRef>
              <c:f>'01.1.1.'!$G$5:$G$15</c:f>
              <c:numCache>
                <c:formatCode>0.0</c:formatCode>
                <c:ptCount val="9"/>
                <c:pt idx="0">
                  <c:v>0.62370932341870544</c:v>
                </c:pt>
                <c:pt idx="1">
                  <c:v>1.3392723685390571</c:v>
                </c:pt>
                <c:pt idx="2">
                  <c:v>0.91503267973856217</c:v>
                </c:pt>
                <c:pt idx="3">
                  <c:v>2.0314100375554798</c:v>
                </c:pt>
                <c:pt idx="4">
                  <c:v>2.4855747891699953</c:v>
                </c:pt>
                <c:pt idx="5">
                  <c:v>3.1198003327787021</c:v>
                </c:pt>
                <c:pt idx="6">
                  <c:v>0.46228548623120924</c:v>
                </c:pt>
                <c:pt idx="7">
                  <c:v>3.367968470082408</c:v>
                </c:pt>
                <c:pt idx="8">
                  <c:v>0.74292452830188682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08-4850-AF14-E7C78EE91E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36806384"/>
        <c:axId val="336806056"/>
      </c:barChart>
      <c:catAx>
        <c:axId val="336806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/>
                  <a:t>Райони, области, общини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336806056"/>
        <c:crosses val="autoZero"/>
        <c:auto val="1"/>
        <c:lblAlgn val="ctr"/>
        <c:lblOffset val="100"/>
        <c:noMultiLvlLbl val="0"/>
      </c:catAx>
      <c:valAx>
        <c:axId val="3368060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3368063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5583-6748-4509-81BF-CB5E4121DC1A}" type="datetimeFigureOut">
              <a:rPr lang="bg-BG" smtClean="0"/>
              <a:t>17.10.2022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FEA8-39B1-4624-8CF5-18EFD6341BC1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23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5583-6748-4509-81BF-CB5E4121DC1A}" type="datetimeFigureOut">
              <a:rPr lang="bg-BG" smtClean="0"/>
              <a:t>17.10.2022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FEA8-39B1-4624-8CF5-18EFD6341B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900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5583-6748-4509-81BF-CB5E4121DC1A}" type="datetimeFigureOut">
              <a:rPr lang="bg-BG" smtClean="0"/>
              <a:t>17.10.2022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FEA8-39B1-4624-8CF5-18EFD6341B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508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5583-6748-4509-81BF-CB5E4121DC1A}" type="datetimeFigureOut">
              <a:rPr lang="bg-BG" smtClean="0"/>
              <a:t>17.10.2022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FEA8-39B1-4624-8CF5-18EFD6341B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515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5583-6748-4509-81BF-CB5E4121DC1A}" type="datetimeFigureOut">
              <a:rPr lang="bg-BG" smtClean="0"/>
              <a:t>17.10.2022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FEA8-39B1-4624-8CF5-18EFD6341BC1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9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5583-6748-4509-81BF-CB5E4121DC1A}" type="datetimeFigureOut">
              <a:rPr lang="bg-BG" smtClean="0"/>
              <a:t>17.10.2022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FEA8-39B1-4624-8CF5-18EFD6341B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718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5583-6748-4509-81BF-CB5E4121DC1A}" type="datetimeFigureOut">
              <a:rPr lang="bg-BG" smtClean="0"/>
              <a:t>17.10.2022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FEA8-39B1-4624-8CF5-18EFD6341B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744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5583-6748-4509-81BF-CB5E4121DC1A}" type="datetimeFigureOut">
              <a:rPr lang="bg-BG" smtClean="0"/>
              <a:t>17.10.2022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FEA8-39B1-4624-8CF5-18EFD6341B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740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5583-6748-4509-81BF-CB5E4121DC1A}" type="datetimeFigureOut">
              <a:rPr lang="bg-BG" smtClean="0"/>
              <a:t>17.10.2022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FEA8-39B1-4624-8CF5-18EFD6341B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596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82F5583-6748-4509-81BF-CB5E4121DC1A}" type="datetimeFigureOut">
              <a:rPr lang="bg-BG" smtClean="0"/>
              <a:t>17.10.2022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0FEA8-39B1-4624-8CF5-18EFD6341B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808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5583-6748-4509-81BF-CB5E4121DC1A}" type="datetimeFigureOut">
              <a:rPr lang="bg-BG" smtClean="0"/>
              <a:t>17.10.2022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FEA8-39B1-4624-8CF5-18EFD6341B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598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82F5583-6748-4509-81BF-CB5E4121DC1A}" type="datetimeFigureOut">
              <a:rPr lang="bg-BG" smtClean="0"/>
              <a:t>17.10.2022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00FEA8-39B1-4624-8CF5-18EFD6341BC1}" type="slidenum">
              <a:rPr lang="bg-BG" smtClean="0"/>
              <a:t>‹#›</a:t>
            </a:fld>
            <a:endParaRPr lang="bg-B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63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311564" y="2139433"/>
            <a:ext cx="9781308" cy="2098226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/>
              <a:t>СЪСТОЯНИЕ НА СЕКТОРА</a:t>
            </a:r>
            <a:r>
              <a:rPr lang="bg-BG" dirty="0"/>
              <a:t/>
            </a:r>
            <a:br>
              <a:rPr lang="bg-BG" dirty="0"/>
            </a:br>
            <a:r>
              <a:rPr lang="bg-BG" b="1" dirty="0"/>
              <a:t>ЗА УЧЕНЕ НА ВЪЗРАСТНИ</a:t>
            </a:r>
            <a:r>
              <a:rPr lang="bg-BG" dirty="0"/>
              <a:t/>
            </a:r>
            <a:br>
              <a:rPr lang="bg-BG" dirty="0"/>
            </a:br>
            <a:r>
              <a:rPr lang="bg-BG" b="1" dirty="0"/>
              <a:t>В ОБЛАСТ </a:t>
            </a:r>
            <a:r>
              <a:rPr lang="bg-BG" b="1" dirty="0" smtClean="0"/>
              <a:t>СИЛИСТРА</a:t>
            </a:r>
            <a:br>
              <a:rPr lang="bg-BG" b="1" dirty="0" smtClean="0"/>
            </a:br>
            <a:r>
              <a:rPr lang="ru-RU" sz="2700" dirty="0" err="1"/>
              <a:t>работна</a:t>
            </a:r>
            <a:r>
              <a:rPr lang="ru-RU" sz="2700" dirty="0"/>
              <a:t> </a:t>
            </a:r>
            <a:r>
              <a:rPr lang="ru-RU" sz="2700" dirty="0" err="1"/>
              <a:t>среща</a:t>
            </a:r>
            <a:r>
              <a:rPr lang="ru-RU" sz="2700" dirty="0"/>
              <a:t> </a:t>
            </a:r>
            <a:r>
              <a:rPr lang="ru-RU" sz="2700" dirty="0" smtClean="0"/>
              <a:t>18-19 </a:t>
            </a:r>
            <a:r>
              <a:rPr lang="ru-RU" sz="2700" dirty="0" err="1" smtClean="0"/>
              <a:t>октомври</a:t>
            </a:r>
            <a:r>
              <a:rPr lang="ru-RU" sz="2700" dirty="0" smtClean="0"/>
              <a:t> 2022 г.</a:t>
            </a:r>
            <a:br>
              <a:rPr lang="ru-RU" sz="2700" dirty="0" smtClean="0"/>
            </a:br>
            <a:r>
              <a:rPr lang="ru-RU" sz="2700" dirty="0" smtClean="0"/>
              <a:t>Пловдив</a:t>
            </a:r>
            <a:endParaRPr lang="bg-BG" sz="2700" dirty="0"/>
          </a:p>
        </p:txBody>
      </p:sp>
    </p:spTree>
    <p:extLst>
      <p:ext uri="{BB962C8B-B14F-4D97-AF65-F5344CB8AC3E}">
        <p14:creationId xmlns:p14="http://schemas.microsoft.com/office/powerpoint/2010/main" val="4493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70763"/>
              </p:ext>
            </p:extLst>
          </p:nvPr>
        </p:nvGraphicFramePr>
        <p:xfrm>
          <a:off x="683488" y="286603"/>
          <a:ext cx="10925803" cy="5756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127">
                  <a:extLst>
                    <a:ext uri="{9D8B030D-6E8A-4147-A177-3AD203B41FA5}">
                      <a16:colId xmlns:a16="http://schemas.microsoft.com/office/drawing/2014/main" val="1493283219"/>
                    </a:ext>
                  </a:extLst>
                </a:gridCol>
                <a:gridCol w="2895339">
                  <a:extLst>
                    <a:ext uri="{9D8B030D-6E8A-4147-A177-3AD203B41FA5}">
                      <a16:colId xmlns:a16="http://schemas.microsoft.com/office/drawing/2014/main" val="3135455045"/>
                    </a:ext>
                  </a:extLst>
                </a:gridCol>
                <a:gridCol w="2258001">
                  <a:extLst>
                    <a:ext uri="{9D8B030D-6E8A-4147-A177-3AD203B41FA5}">
                      <a16:colId xmlns:a16="http://schemas.microsoft.com/office/drawing/2014/main" val="1503794"/>
                    </a:ext>
                  </a:extLst>
                </a:gridCol>
                <a:gridCol w="1311096">
                  <a:extLst>
                    <a:ext uri="{9D8B030D-6E8A-4147-A177-3AD203B41FA5}">
                      <a16:colId xmlns:a16="http://schemas.microsoft.com/office/drawing/2014/main" val="487522297"/>
                    </a:ext>
                  </a:extLst>
                </a:gridCol>
                <a:gridCol w="1007494">
                  <a:extLst>
                    <a:ext uri="{9D8B030D-6E8A-4147-A177-3AD203B41FA5}">
                      <a16:colId xmlns:a16="http://schemas.microsoft.com/office/drawing/2014/main" val="23514426"/>
                    </a:ext>
                  </a:extLst>
                </a:gridCol>
                <a:gridCol w="139715">
                  <a:extLst>
                    <a:ext uri="{9D8B030D-6E8A-4147-A177-3AD203B41FA5}">
                      <a16:colId xmlns:a16="http://schemas.microsoft.com/office/drawing/2014/main" val="302113418"/>
                    </a:ext>
                  </a:extLst>
                </a:gridCol>
                <a:gridCol w="600918">
                  <a:extLst>
                    <a:ext uri="{9D8B030D-6E8A-4147-A177-3AD203B41FA5}">
                      <a16:colId xmlns:a16="http://schemas.microsoft.com/office/drawing/2014/main" val="814400962"/>
                    </a:ext>
                  </a:extLst>
                </a:gridCol>
                <a:gridCol w="509871">
                  <a:extLst>
                    <a:ext uri="{9D8B030D-6E8A-4147-A177-3AD203B41FA5}">
                      <a16:colId xmlns:a16="http://schemas.microsoft.com/office/drawing/2014/main" val="3178326513"/>
                    </a:ext>
                  </a:extLst>
                </a:gridCol>
                <a:gridCol w="1584242">
                  <a:extLst>
                    <a:ext uri="{9D8B030D-6E8A-4147-A177-3AD203B41FA5}">
                      <a16:colId xmlns:a16="http://schemas.microsoft.com/office/drawing/2014/main" val="4276128997"/>
                    </a:ext>
                  </a:extLst>
                </a:gridCol>
              </a:tblGrid>
              <a:tr h="525697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СПРАВКА ЗА ПРОВЕДЕНО ПРОФЕСИОНАЛНО ОБУЧЕНИЕ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за периода  01.07.2020 г. до 30.06.2021 г.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933905"/>
                  </a:ext>
                </a:extLst>
              </a:tr>
              <a:tr h="220925">
                <a:tc>
                  <a:txBody>
                    <a:bodyPr/>
                    <a:lstStyle/>
                    <a:p>
                      <a:pPr algn="ct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bg-BG" sz="1200" u="none" strike="noStrike">
                          <a:effectLst/>
                        </a:rPr>
                        <a:t>Област: Силистра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b"/>
                </a:tc>
                <a:extLst>
                  <a:ext uri="{0D108BD9-81ED-4DB2-BD59-A6C34878D82A}">
                    <a16:rowId xmlns:a16="http://schemas.microsoft.com/office/drawing/2014/main" val="1275312472"/>
                  </a:ext>
                </a:extLst>
              </a:tr>
              <a:tr h="1777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№</a:t>
                      </a:r>
                      <a:endParaRPr lang="bg-BG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Професионална </a:t>
                      </a:r>
                      <a:r>
                        <a:rPr lang="bg-BG" sz="1200" b="1" u="none" strike="noStrike" dirty="0" smtClean="0">
                          <a:effectLst/>
                        </a:rPr>
                        <a:t>гимназия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Наименование на </a:t>
                      </a:r>
                      <a:br>
                        <a:rPr lang="bg-BG" sz="1200" b="1" u="none" strike="noStrike" dirty="0">
                          <a:effectLst/>
                        </a:rPr>
                      </a:br>
                      <a:r>
                        <a:rPr lang="bg-BG" sz="1200" b="1" u="none" strike="noStrike" dirty="0">
                          <a:effectLst/>
                        </a:rPr>
                        <a:t>квалификационния курс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 smtClean="0">
                          <a:effectLst/>
                        </a:rPr>
                        <a:t>Хорариум, ч.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Издаден документ: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>
                          <a:effectLst/>
                        </a:rPr>
                        <a:t>Обучението се финансира от :</a:t>
                      </a:r>
                      <a:endParaRPr lang="bg-BG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382909891"/>
                  </a:ext>
                </a:extLst>
              </a:tr>
              <a:tr h="767972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Удостоверение за проф. обучение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vert="vert27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Свидетелство за правоспособност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vert="vert27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bg-BG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>
                          <a:effectLst/>
                        </a:rPr>
                        <a:t>Общ брой издадени документи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vert="vert270" anchor="ctr"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958096"/>
                  </a:ext>
                </a:extLst>
              </a:tr>
              <a:tr h="69848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1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ПГМСС "Н.Вапцаров"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Професионални потребители на продукти за растителна защита от професионална категория на употреба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33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17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17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</a:rPr>
                        <a:t>обучаемите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1117244799"/>
                  </a:ext>
                </a:extLst>
              </a:tr>
              <a:tr h="52490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2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ПГМСС "Н.Вапцаров"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Колесни и верижни трактори и агрегатни към тях работни машини - Твк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130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12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12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</a:rPr>
                        <a:t>обучаемите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809812802"/>
                  </a:ext>
                </a:extLst>
              </a:tr>
              <a:tr h="52490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3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ПГМСС "Н.Вапцаров"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Специализирана и специална самоходна земеделска техника         Твк - 3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130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14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14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</a:rPr>
                        <a:t>обучаемите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2568098679"/>
                  </a:ext>
                </a:extLst>
              </a:tr>
              <a:tr h="69848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4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ПЗГ "Добруджа"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Професионални потребители на продукти за растителна защита от професионална категория на употреба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30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56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56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</a:rPr>
                        <a:t>обучаемите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1027867454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5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ПЗГ "Добруджа"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Пчеларство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33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4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4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u="none" strike="noStrike" dirty="0" smtClean="0">
                          <a:effectLst/>
                        </a:rPr>
                        <a:t>обучаемите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696234703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6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ПЗГ "Добруджа"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категория Твк -З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100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8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8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</a:rPr>
                        <a:t>обучаемите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1086400282"/>
                  </a:ext>
                </a:extLst>
              </a:tr>
              <a:tr h="35131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7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ПГСУАУ "Атанас Буров"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Оператор на компютър/Текстообработване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52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52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обучаемите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1340438311"/>
                  </a:ext>
                </a:extLst>
              </a:tr>
              <a:tr h="52490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8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ПГСУАУ "Атанас Буров"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Организатор интернет приложения/Електронна търговия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23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 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bg-BG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>
                          <a:effectLst/>
                        </a:rPr>
                        <a:t>23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обучаемите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1512260751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algn="ctr" fontAlgn="b"/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1" u="none" strike="noStrike" dirty="0">
                          <a:effectLst/>
                        </a:rPr>
                        <a:t>общо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1" u="none" strike="noStrike" dirty="0">
                          <a:effectLst/>
                        </a:rPr>
                        <a:t> 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1" u="none" strike="noStrike" dirty="0">
                          <a:effectLst/>
                        </a:rPr>
                        <a:t> 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1" u="none" strike="noStrike" dirty="0">
                          <a:effectLst/>
                        </a:rPr>
                        <a:t>152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bg-BG" sz="1200" b="1" u="none" strike="noStrike" dirty="0">
                          <a:effectLst/>
                        </a:rPr>
                        <a:t>34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b="1" u="none" strike="noStrike" dirty="0">
                          <a:effectLst/>
                        </a:rPr>
                        <a:t>186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200" u="none" strike="noStrike" dirty="0">
                          <a:effectLst/>
                        </a:rPr>
                        <a:t> </a:t>
                      </a:r>
                      <a:endParaRPr lang="bg-B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5" marR="3645" marT="3645" marB="0" anchor="b"/>
                </a:tc>
                <a:extLst>
                  <a:ext uri="{0D108BD9-81ED-4DB2-BD59-A6C34878D82A}">
                    <a16:rowId xmlns:a16="http://schemas.microsoft.com/office/drawing/2014/main" val="3008725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8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33060" y="260929"/>
            <a:ext cx="9601200" cy="1485900"/>
          </a:xfrm>
        </p:spPr>
        <p:txBody>
          <a:bodyPr>
            <a:noAutofit/>
          </a:bodyPr>
          <a:lstStyle/>
          <a:p>
            <a:r>
              <a:rPr lang="bg-BG" sz="4000" b="1" dirty="0"/>
              <a:t>Силни страни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23823" y="1759524"/>
            <a:ext cx="10441709" cy="35814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bg-BG" dirty="0"/>
              <a:t>Институциите, които предлагат образование и обучение за възрастни в област Силистра са 8 професионални гимназии, 1 професионален колеж и 4 центъра за професионално обучение – общо 13 институции. Възможност за придобиване на средно общо образование в самостоятелна форма на обучение предлагат 2 профилирани гимназии и 7 средни училища. Институциите са разположени в 6 от 7 </a:t>
            </a:r>
            <a:r>
              <a:rPr lang="bg-BG" dirty="0" smtClean="0"/>
              <a:t>общини </a:t>
            </a:r>
            <a:endParaRPr lang="bg-BG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bg-BG" dirty="0"/>
              <a:t>Създадени са добри условия за включване на възрастни във формалното образование чрез задочна и самостоятелна форма на обучение, които се организират от професионалните </a:t>
            </a:r>
            <a:r>
              <a:rPr lang="bg-BG" dirty="0" smtClean="0"/>
              <a:t>гимназии</a:t>
            </a:r>
            <a:r>
              <a:rPr lang="en-US" dirty="0"/>
              <a:t>.</a:t>
            </a:r>
            <a:r>
              <a:rPr lang="bg-BG" dirty="0" smtClean="0"/>
              <a:t> </a:t>
            </a:r>
            <a:r>
              <a:rPr lang="bg-BG" dirty="0"/>
              <a:t>За 2015 г. до 2017 г. област Силистра е на първо място по записани на 1000 човека – </a:t>
            </a:r>
            <a:r>
              <a:rPr lang="en-US" dirty="0"/>
              <a:t>(</a:t>
            </a:r>
            <a:r>
              <a:rPr lang="bg-BG" dirty="0" smtClean="0"/>
              <a:t>10.72 </a:t>
            </a:r>
            <a:r>
              <a:rPr lang="bg-BG" dirty="0"/>
              <a:t>през 2015 г. и </a:t>
            </a:r>
            <a:r>
              <a:rPr lang="bg-BG" dirty="0" smtClean="0"/>
              <a:t>8.93 </a:t>
            </a:r>
            <a:r>
              <a:rPr lang="bg-BG" dirty="0"/>
              <a:t>през 2017 г.</a:t>
            </a:r>
            <a:r>
              <a:rPr lang="en-US" dirty="0"/>
              <a:t>)</a:t>
            </a:r>
            <a:r>
              <a:rPr lang="bg-BG" dirty="0"/>
              <a:t>. През учебната 2019/20 г. в 5 професионални гимназии, в 12 задочни паралелки се обучават 277 лица</a:t>
            </a:r>
            <a:r>
              <a:rPr lang="bg-BG" dirty="0" smtClean="0"/>
              <a:t>. Към 10.2022 г. – 5 паралелки, 108 лица  </a:t>
            </a:r>
            <a:endParaRPr lang="bg-BG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bg-BG" dirty="0" smtClean="0"/>
              <a:t>Въпреки </a:t>
            </a:r>
            <a:r>
              <a:rPr lang="bg-BG" dirty="0"/>
              <a:t>тенденцията за намаляване на броя на включените лица в задочна форма на обучение и на завършилите и придобили средно образование и СПК, трябва да се използва ресурса на ПГ за информиране на населението и привличане на лица в тази форма на обучение.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676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23824" y="251689"/>
            <a:ext cx="9601200" cy="1485900"/>
          </a:xfrm>
        </p:spPr>
        <p:txBody>
          <a:bodyPr>
            <a:normAutofit/>
          </a:bodyPr>
          <a:lstStyle/>
          <a:p>
            <a:r>
              <a:rPr lang="bg-BG" sz="4000" b="1" dirty="0"/>
              <a:t>Възможности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60768" y="1742794"/>
            <a:ext cx="10589491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bg-BG" dirty="0"/>
              <a:t>Осигуряване на ефективно координирано </a:t>
            </a:r>
            <a:r>
              <a:rPr lang="bg-BG" b="1" dirty="0"/>
              <a:t>взаимодействие на всички заинтересовани страни </a:t>
            </a:r>
            <a:r>
              <a:rPr lang="bg-BG" dirty="0"/>
              <a:t>в сектора за учене на възрастни на областно </a:t>
            </a:r>
            <a:r>
              <a:rPr lang="bg-BG" dirty="0" smtClean="0"/>
              <a:t>ниво</a:t>
            </a:r>
            <a:endParaRPr lang="bg-BG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bg-BG" dirty="0" smtClean="0"/>
              <a:t>Организиране </a:t>
            </a:r>
            <a:r>
              <a:rPr lang="bg-BG" dirty="0"/>
              <a:t>и провеждане на съвместни </a:t>
            </a:r>
            <a:r>
              <a:rPr lang="bg-BG" b="1" dirty="0"/>
              <a:t>информационни кампании </a:t>
            </a:r>
            <a:r>
              <a:rPr lang="bg-BG" dirty="0"/>
              <a:t>за възможностите възрастните да се включват в програми за образование и обучение и за избор на подходяща форма на </a:t>
            </a:r>
            <a:r>
              <a:rPr lang="bg-BG" dirty="0" smtClean="0"/>
              <a:t>обучение</a:t>
            </a:r>
            <a:endParaRPr lang="bg-BG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bg-BG" b="1" dirty="0"/>
              <a:t>Използване на ресурсите в ЦПО и ПГ  </a:t>
            </a:r>
            <a:r>
              <a:rPr lang="bg-BG" dirty="0"/>
              <a:t>за по-пълно и ефективно обхващане на населението в курсове за професионално </a:t>
            </a:r>
            <a:r>
              <a:rPr lang="bg-BG" dirty="0" smtClean="0"/>
              <a:t>обучение</a:t>
            </a:r>
            <a:endParaRPr lang="bg-BG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bg-BG" b="1" dirty="0" smtClean="0"/>
              <a:t>Популяризиране </a:t>
            </a:r>
            <a:r>
              <a:rPr lang="bg-BG" b="1" dirty="0"/>
              <a:t>на ползите от ученето през целия живот </a:t>
            </a:r>
            <a:r>
              <a:rPr lang="bg-BG" dirty="0"/>
              <a:t>и насърчаване на възрастните за включване в образование и </a:t>
            </a:r>
            <a:r>
              <a:rPr lang="bg-BG" dirty="0" smtClean="0"/>
              <a:t>обучение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4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33060" y="242453"/>
            <a:ext cx="9601200" cy="1485900"/>
          </a:xfrm>
        </p:spPr>
        <p:txBody>
          <a:bodyPr>
            <a:normAutofit/>
          </a:bodyPr>
          <a:lstStyle/>
          <a:p>
            <a:r>
              <a:rPr lang="bg-BG" sz="4000" b="1" dirty="0"/>
              <a:t>Възможности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42296" y="1742794"/>
            <a:ext cx="10589491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bg-BG" dirty="0" smtClean="0"/>
              <a:t>Насърчаване </a:t>
            </a:r>
            <a:r>
              <a:rPr lang="bg-BG" dirty="0"/>
              <a:t>на образователните институции да </a:t>
            </a:r>
            <a:r>
              <a:rPr lang="bg-BG" b="1" dirty="0"/>
              <a:t>подобряват качеството на образование и обучение </a:t>
            </a:r>
            <a:r>
              <a:rPr lang="bg-BG" dirty="0"/>
              <a:t>на възрастните чрез осигуряване на подходящи учебници и материали, компютърно оборудване, програмно обезпечение, електронни образователни ресурси, учебно-производствено и лабораторно </a:t>
            </a:r>
            <a:r>
              <a:rPr lang="bg-BG" dirty="0" smtClean="0"/>
              <a:t>оборудване </a:t>
            </a:r>
            <a:endParaRPr lang="bg-BG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bg-BG" dirty="0"/>
              <a:t>Високият процент на домакинствата с достъп до интернет дава възможност да се </a:t>
            </a:r>
            <a:r>
              <a:rPr lang="bg-BG" b="1" dirty="0"/>
              <a:t>използва глобалната мрежа</a:t>
            </a:r>
            <a:r>
              <a:rPr lang="bg-BG" dirty="0"/>
              <a:t> за дейностите свързани с обучението на възрастни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bg-BG" dirty="0"/>
              <a:t>Използване на опита на ПГ </a:t>
            </a:r>
            <a:r>
              <a:rPr lang="bg-BG" dirty="0" smtClean="0"/>
              <a:t>да </a:t>
            </a:r>
            <a:r>
              <a:rPr lang="bg-BG" b="1" dirty="0" smtClean="0"/>
              <a:t>валидират професионални </a:t>
            </a:r>
            <a:r>
              <a:rPr lang="bg-BG" b="1" dirty="0"/>
              <a:t>компетентности </a:t>
            </a:r>
            <a:r>
              <a:rPr lang="bg-BG" dirty="0"/>
              <a:t>за придобиване на професионална квалификация </a:t>
            </a:r>
            <a:endParaRPr lang="bg-BG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bg-BG" dirty="0" smtClean="0"/>
              <a:t>Използване </a:t>
            </a:r>
            <a:r>
              <a:rPr lang="bg-BG" dirty="0"/>
              <a:t>ресурсите за </a:t>
            </a:r>
            <a:r>
              <a:rPr lang="bg-BG" b="1" dirty="0"/>
              <a:t>обучения на възрастни относно безработни и/или работещи л</a:t>
            </a:r>
            <a:r>
              <a:rPr lang="bg-BG" dirty="0"/>
              <a:t>ица, които са заложени в активната политика на Агенция по </a:t>
            </a:r>
            <a:r>
              <a:rPr lang="bg-BG" dirty="0" smtClean="0"/>
              <a:t>заетостта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4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66982" y="5316716"/>
            <a:ext cx="4919100" cy="705667"/>
          </a:xfrm>
        </p:spPr>
        <p:txBody>
          <a:bodyPr>
            <a:noAutofit/>
          </a:bodyPr>
          <a:lstStyle/>
          <a:p>
            <a:pPr lvl="0"/>
            <a:r>
              <a:rPr lang="bg-BG" sz="1600" dirty="0" smtClean="0"/>
              <a:t>На </a:t>
            </a:r>
            <a:r>
              <a:rPr lang="bg-BG" sz="1600" dirty="0"/>
              <a:t>02.06.21 г. </a:t>
            </a:r>
            <a:r>
              <a:rPr lang="bg-BG" sz="1600" b="1" dirty="0" smtClean="0"/>
              <a:t>работна среща на ОКГ </a:t>
            </a:r>
            <a:r>
              <a:rPr lang="bg-BG" sz="1600" dirty="0" smtClean="0"/>
              <a:t>с  </a:t>
            </a:r>
            <a:r>
              <a:rPr lang="bg-BG" sz="1600" dirty="0"/>
              <a:t>екипа на проект </a:t>
            </a:r>
            <a:r>
              <a:rPr lang="en-US" sz="1600" i="1" dirty="0"/>
              <a:t>„</a:t>
            </a:r>
            <a:r>
              <a:rPr lang="en-US" sz="1600" i="1" dirty="0" err="1"/>
              <a:t>Националните</a:t>
            </a:r>
            <a:r>
              <a:rPr lang="en-US" sz="1600" i="1" dirty="0"/>
              <a:t> </a:t>
            </a:r>
            <a:r>
              <a:rPr lang="en-US" sz="1600" i="1" dirty="0" err="1"/>
              <a:t>координатори</a:t>
            </a:r>
            <a:r>
              <a:rPr lang="en-US" sz="1600" i="1" dirty="0"/>
              <a:t> в </a:t>
            </a:r>
            <a:r>
              <a:rPr lang="en-US" sz="1600" i="1" dirty="0" err="1"/>
              <a:t>изпълнение</a:t>
            </a:r>
            <a:r>
              <a:rPr lang="en-US" sz="1600" i="1" dirty="0"/>
              <a:t> </a:t>
            </a:r>
            <a:r>
              <a:rPr lang="en-US" sz="1600" i="1" dirty="0" err="1"/>
              <a:t>на</a:t>
            </a:r>
            <a:r>
              <a:rPr lang="en-US" sz="1600" i="1" dirty="0"/>
              <a:t> </a:t>
            </a:r>
            <a:r>
              <a:rPr lang="en-US" sz="1600" i="1" dirty="0" err="1"/>
              <a:t>Европейската</a:t>
            </a:r>
            <a:r>
              <a:rPr lang="en-US" sz="1600" i="1" dirty="0"/>
              <a:t> </a:t>
            </a:r>
            <a:r>
              <a:rPr lang="en-US" sz="1600" i="1" dirty="0" err="1"/>
              <a:t>програма</a:t>
            </a:r>
            <a:r>
              <a:rPr lang="en-US" sz="1600" i="1" dirty="0"/>
              <a:t> </a:t>
            </a:r>
            <a:r>
              <a:rPr lang="en-US" sz="1600" i="1" dirty="0" err="1"/>
              <a:t>за</a:t>
            </a:r>
            <a:r>
              <a:rPr lang="en-US" sz="1600" i="1" dirty="0"/>
              <a:t> </a:t>
            </a:r>
            <a:r>
              <a:rPr lang="en-US" sz="1600" i="1" dirty="0" err="1"/>
              <a:t>учене</a:t>
            </a:r>
            <a:r>
              <a:rPr lang="en-US" sz="1600" i="1" dirty="0"/>
              <a:t> </a:t>
            </a:r>
            <a:r>
              <a:rPr lang="en-US" sz="1600" i="1" dirty="0" err="1"/>
              <a:t>на</a:t>
            </a:r>
            <a:r>
              <a:rPr lang="en-US" sz="1600" i="1" dirty="0"/>
              <a:t> </a:t>
            </a:r>
            <a:r>
              <a:rPr lang="en-US" sz="1600" i="1" dirty="0" err="1" smtClean="0"/>
              <a:t>възрастни</a:t>
            </a:r>
            <a:r>
              <a:rPr lang="en-US" sz="1600" i="1" dirty="0" smtClean="0"/>
              <a:t>“</a:t>
            </a:r>
            <a:r>
              <a:rPr lang="bg-BG" sz="1600" i="1" dirty="0"/>
              <a:t> </a:t>
            </a:r>
            <a:r>
              <a:rPr lang="bg-BG" sz="1600" i="1" dirty="0" smtClean="0"/>
              <a:t>и </a:t>
            </a:r>
            <a:r>
              <a:rPr lang="bg-BG" sz="1600" b="1" dirty="0" smtClean="0"/>
              <a:t>семинар </a:t>
            </a:r>
            <a:r>
              <a:rPr lang="bg-BG" sz="1600" b="1" dirty="0"/>
              <a:t>за споделяне на добри практики </a:t>
            </a:r>
            <a:r>
              <a:rPr lang="bg-BG" sz="1600" dirty="0"/>
              <a:t>в сектора за учене на възрастни в област </a:t>
            </a:r>
            <a:r>
              <a:rPr lang="bg-BG" sz="1600" dirty="0" smtClean="0"/>
              <a:t>Силистра</a:t>
            </a:r>
            <a:br>
              <a:rPr lang="bg-BG" sz="1600" dirty="0" smtClean="0"/>
            </a:br>
            <a:r>
              <a:rPr lang="bg-BG" sz="1600" dirty="0" smtClean="0"/>
              <a:t/>
            </a:r>
            <a:br>
              <a:rPr lang="bg-BG" sz="1600" dirty="0" smtClean="0"/>
            </a:br>
            <a:r>
              <a:rPr lang="bg-BG" sz="1600" dirty="0" smtClean="0"/>
              <a:t>На </a:t>
            </a:r>
            <a:r>
              <a:rPr lang="bg-BG" sz="1600" dirty="0"/>
              <a:t>03.06.21 г. </a:t>
            </a:r>
            <a:r>
              <a:rPr lang="bg-BG" sz="1600" b="1" dirty="0"/>
              <a:t>среща на координационния съвет. </a:t>
            </a:r>
            <a:br>
              <a:rPr lang="bg-BG" sz="1600" b="1" dirty="0"/>
            </a:br>
            <a:endParaRPr lang="bg-BG" sz="1600" b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64" y="831516"/>
            <a:ext cx="4669718" cy="3087081"/>
          </a:xfr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08" y="3918597"/>
            <a:ext cx="4754809" cy="2519148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08" y="831516"/>
            <a:ext cx="5108581" cy="26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82" y="785091"/>
            <a:ext cx="5347854" cy="3020291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9" y="2167411"/>
            <a:ext cx="5691230" cy="3136935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785" y="4884753"/>
            <a:ext cx="4206605" cy="701101"/>
          </a:xfrm>
          <a:prstGeom prst="rect">
            <a:avLst/>
          </a:prstGeom>
        </p:spPr>
      </p:pic>
      <p:sp>
        <p:nvSpPr>
          <p:cNvPr id="7" name="Заглавие 1"/>
          <p:cNvSpPr>
            <a:spLocks noGrp="1"/>
          </p:cNvSpPr>
          <p:nvPr>
            <p:ph type="title"/>
          </p:nvPr>
        </p:nvSpPr>
        <p:spPr>
          <a:xfrm>
            <a:off x="7121237" y="5079999"/>
            <a:ext cx="4202544" cy="705667"/>
          </a:xfrm>
        </p:spPr>
        <p:txBody>
          <a:bodyPr>
            <a:noAutofit/>
          </a:bodyPr>
          <a:lstStyle/>
          <a:p>
            <a:pPr lvl="0"/>
            <a:r>
              <a:rPr lang="bg-BG" sz="1600" dirty="0" smtClean="0"/>
              <a:t>Благодаря за вниманието!</a:t>
            </a:r>
            <a:br>
              <a:rPr lang="bg-BG" sz="1600" dirty="0" smtClean="0"/>
            </a:br>
            <a:r>
              <a:rPr lang="bg-BG" sz="1600" dirty="0" smtClean="0"/>
              <a:t>М. Григорова, ст. експерт по ПОО в РУО-Силистра</a:t>
            </a:r>
            <a:br>
              <a:rPr lang="bg-BG" sz="1600" dirty="0" smtClean="0"/>
            </a:br>
            <a:r>
              <a:rPr lang="en-US" sz="1600" dirty="0" smtClean="0"/>
              <a:t>maia_ag@mail.bg</a:t>
            </a:r>
            <a:r>
              <a:rPr lang="bg-BG" sz="1600" dirty="0" smtClean="0"/>
              <a:t/>
            </a:r>
            <a:br>
              <a:rPr lang="bg-BG" sz="1600" dirty="0" smtClean="0"/>
            </a:br>
            <a:endParaRPr lang="bg-BG" sz="1600" dirty="0"/>
          </a:p>
        </p:txBody>
      </p:sp>
      <p:sp>
        <p:nvSpPr>
          <p:cNvPr id="8" name="Заглавие 1"/>
          <p:cNvSpPr txBox="1">
            <a:spLocks/>
          </p:cNvSpPr>
          <p:nvPr/>
        </p:nvSpPr>
        <p:spPr>
          <a:xfrm>
            <a:off x="1092879" y="1075100"/>
            <a:ext cx="4202544" cy="70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600" smtClean="0"/>
              <a:t>Посещение на Регионален исторически музей Силистра и резерват Сребърна. </a:t>
            </a:r>
            <a:br>
              <a:rPr lang="bg-BG" sz="1600" smtClean="0"/>
            </a:b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18202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88" y="332510"/>
            <a:ext cx="5692029" cy="2628610"/>
          </a:xfrm>
          <a:prstGeom prst="rect">
            <a:avLst/>
          </a:prstGeom>
        </p:spPr>
      </p:pic>
      <p:pic>
        <p:nvPicPr>
          <p:cNvPr id="9" name="Контейнер за съдържание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38" y="3660959"/>
            <a:ext cx="5597879" cy="2585132"/>
          </a:xfr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4" y="341954"/>
            <a:ext cx="4922980" cy="2619166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2" y="3660959"/>
            <a:ext cx="5070764" cy="25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70705" y="845409"/>
            <a:ext cx="10515600" cy="1325563"/>
          </a:xfrm>
        </p:spPr>
        <p:txBody>
          <a:bodyPr>
            <a:noAutofit/>
          </a:bodyPr>
          <a:lstStyle/>
          <a:p>
            <a:r>
              <a:rPr lang="bg-BG" sz="2000" dirty="0" smtClean="0"/>
              <a:t>Анализът е </a:t>
            </a:r>
            <a:r>
              <a:rPr lang="bg-BG" sz="2000" dirty="0"/>
              <a:t>разработен от Областна координационна група за учене през целия живот формирана </a:t>
            </a:r>
            <a:r>
              <a:rPr lang="bg-BG" sz="2000" dirty="0" smtClean="0"/>
              <a:t>в </a:t>
            </a:r>
            <a:r>
              <a:rPr lang="bg-BG" sz="2000" dirty="0"/>
              <a:t>рамките на проект № 567452-EPP-1-2015-1-BG-EPPKA3-AL-AGENDA „Националните координатори в изпълнение на Програмата на Европейския съюз за учене на възрастни”, осъществяван с финансовата подкрепа на Програма “Еразъм+” на Европейската комисия. </a:t>
            </a: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/>
              <a:t/>
            </a:r>
            <a:br>
              <a:rPr lang="bg-BG" sz="2000" dirty="0"/>
            </a:br>
            <a:endParaRPr lang="bg-BG" sz="20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07" y="1846263"/>
            <a:ext cx="7151511" cy="4022725"/>
          </a:xfrm>
        </p:spPr>
      </p:pic>
      <p:sp>
        <p:nvSpPr>
          <p:cNvPr id="3" name="Правоъгълник 2"/>
          <p:cNvSpPr/>
          <p:nvPr/>
        </p:nvSpPr>
        <p:spPr>
          <a:xfrm>
            <a:off x="1173019" y="5825410"/>
            <a:ext cx="7684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Анализът</a:t>
            </a:r>
            <a:r>
              <a:rPr lang="ru-RU" dirty="0"/>
              <a:t> е </a:t>
            </a:r>
            <a:r>
              <a:rPr lang="ru-RU" dirty="0" err="1"/>
              <a:t>обсъден</a:t>
            </a:r>
            <a:r>
              <a:rPr lang="ru-RU" dirty="0"/>
              <a:t> и </a:t>
            </a:r>
            <a:r>
              <a:rPr lang="ru-RU" dirty="0" err="1"/>
              <a:t>приет</a:t>
            </a:r>
            <a:r>
              <a:rPr lang="ru-RU" dirty="0"/>
              <a:t> на заседание на ОКГ </a:t>
            </a:r>
            <a:r>
              <a:rPr lang="ru-RU" dirty="0" smtClean="0"/>
              <a:t>на 05.02.2020 </a:t>
            </a:r>
            <a:r>
              <a:rPr lang="ru-RU" dirty="0"/>
              <a:t>г.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4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71600" y="277752"/>
            <a:ext cx="9601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dirty="0"/>
              <a:t>При изготвяне на анализа ОКГ се ръководи от </a:t>
            </a:r>
            <a:r>
              <a:rPr lang="bg-BG" sz="2400" dirty="0" smtClean="0"/>
              <a:t>документи </a:t>
            </a:r>
            <a:r>
              <a:rPr lang="bg-BG" sz="2400" dirty="0"/>
              <a:t>публикувани на електронната </a:t>
            </a:r>
            <a:r>
              <a:rPr lang="bg-BG" sz="2400" dirty="0" smtClean="0"/>
              <a:t>страница на националния координатор за учене на възрастни: </a:t>
            </a:r>
            <a:r>
              <a:rPr lang="bg-BG" sz="2400" dirty="0"/>
              <a:t>http://lll.mon.bg в рубриката „Библиотека“ – </a:t>
            </a:r>
            <a:r>
              <a:rPr lang="bg-BG" sz="2400" i="1" dirty="0"/>
              <a:t>Оценки и анализи </a:t>
            </a:r>
            <a:r>
              <a:rPr lang="bg-BG" sz="2400" dirty="0"/>
              <a:t>и на Електронната платформа за учене на възрастни в Европа (EPALE):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sz="2400" dirty="0"/>
              <a:t>Национална стратегия за учене през целия живот за периода 2014-2020 г</a:t>
            </a:r>
            <a:r>
              <a:rPr lang="bg-BG" sz="2400" dirty="0" smtClean="0"/>
              <a:t>.</a:t>
            </a:r>
            <a:endParaRPr lang="bg-BG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bg-BG" sz="2400" dirty="0"/>
              <a:t>Методическо помагало с логически матрици за анализ и планиране на политиката за учене на възрастни на областно </a:t>
            </a:r>
            <a:r>
              <a:rPr lang="bg-BG" sz="2400" dirty="0" smtClean="0"/>
              <a:t>ниво </a:t>
            </a:r>
            <a:endParaRPr lang="bg-BG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bg-BG" sz="2400" dirty="0"/>
              <a:t>Анализи за състоянието на сектора за учене на възрастни в </a:t>
            </a:r>
            <a:r>
              <a:rPr lang="bg-BG" sz="2400"/>
              <a:t>пилотните </a:t>
            </a:r>
            <a:r>
              <a:rPr lang="bg-BG" sz="2400" smtClean="0"/>
              <a:t>области</a:t>
            </a:r>
            <a:endParaRPr lang="bg-BG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bg-BG" sz="2400" dirty="0"/>
              <a:t>Анализ на състоянието на формалната училищна система за образование и обучение на възрастни, 2015 г.  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5957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199" y="215865"/>
            <a:ext cx="11081657" cy="47044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300" b="1" dirty="0" smtClean="0"/>
              <a:t>Раздел </a:t>
            </a:r>
            <a:r>
              <a:rPr lang="bg-BG" sz="2300" b="1" dirty="0"/>
              <a:t>1. </a:t>
            </a:r>
            <a:r>
              <a:rPr lang="bg-BG" sz="2300" dirty="0"/>
              <a:t>представя методологичната основа на анализа - дефиниции на основни понятия в сектора за учене на възрастни, времевия обхват на анализа и основните индикатори за оценка на състоянието на сектора за учене на възрастни. </a:t>
            </a:r>
          </a:p>
          <a:p>
            <a:pPr marL="0" indent="0">
              <a:buNone/>
            </a:pPr>
            <a:r>
              <a:rPr lang="bg-BG" sz="2300" b="1" dirty="0"/>
              <a:t>Раздел 2. </a:t>
            </a:r>
            <a:r>
              <a:rPr lang="bg-BG" sz="2300" dirty="0"/>
              <a:t>представя състоянието на сектора за учене на възрастни в Област Силистра. Анализирани са данните по индикатори за образование и обучение на лица, навършили 16 г. на областно равнище. Методологията на анализа е съобразена и със спецификата на основните източници на данни и тяхното набиране. Документът се базира основно на данни, предоставени от Националния статистически институт (НСИ) и Националната агенция за професионално образование и обучение (НАПОО). </a:t>
            </a:r>
          </a:p>
          <a:p>
            <a:pPr marL="0" indent="0">
              <a:buNone/>
            </a:pPr>
            <a:r>
              <a:rPr lang="bg-BG" sz="2300" b="1" dirty="0"/>
              <a:t>Раздел 3. </a:t>
            </a:r>
            <a:r>
              <a:rPr lang="bg-BG" sz="2300" dirty="0"/>
              <a:t>представя резултати от формалното образование на възрастни по данни на РУО.</a:t>
            </a:r>
          </a:p>
          <a:p>
            <a:pPr marL="0" indent="0">
              <a:buNone/>
            </a:pPr>
            <a:r>
              <a:rPr lang="bg-BG" sz="2300" b="1" dirty="0"/>
              <a:t>Раздел 4. </a:t>
            </a:r>
            <a:r>
              <a:rPr lang="bg-BG" sz="2300" dirty="0"/>
              <a:t>представя основни резултати и изводи от проведено </a:t>
            </a:r>
            <a:r>
              <a:rPr lang="bg-BG" sz="2300" b="1" dirty="0" smtClean="0"/>
              <a:t>АНКЕТНО ПРОУЧВАНЕ </a:t>
            </a:r>
            <a:r>
              <a:rPr lang="bg-BG" sz="2300" dirty="0" smtClean="0"/>
              <a:t>на </a:t>
            </a:r>
            <a:r>
              <a:rPr lang="bg-BG" sz="2300" dirty="0"/>
              <a:t>проблеми на образованието и обучението на възрастни в област Силистра.</a:t>
            </a:r>
          </a:p>
          <a:p>
            <a:pPr marL="0" indent="0">
              <a:buNone/>
            </a:pPr>
            <a:r>
              <a:rPr lang="bg-BG" sz="2300" b="1" dirty="0"/>
              <a:t>Раздел 5. </a:t>
            </a:r>
            <a:r>
              <a:rPr lang="en-US" sz="2300" b="1" dirty="0"/>
              <a:t>SWOT</a:t>
            </a:r>
            <a:r>
              <a:rPr lang="bg-BG" sz="2300" b="1" dirty="0"/>
              <a:t> – </a:t>
            </a:r>
            <a:r>
              <a:rPr lang="bg-BG" sz="2300" dirty="0"/>
              <a:t>анализ на областния сектор за учене на възрастни и информация за формалното образование и неформалното обучение за лица навършили 16 г</a:t>
            </a:r>
            <a:r>
              <a:rPr lang="bg-BG" sz="2300" dirty="0" smtClean="0"/>
              <a:t>.</a:t>
            </a:r>
            <a:endParaRPr lang="bg-BG" sz="2300" dirty="0"/>
          </a:p>
        </p:txBody>
      </p:sp>
    </p:spTree>
    <p:extLst>
      <p:ext uri="{BB962C8B-B14F-4D97-AF65-F5344CB8AC3E}">
        <p14:creationId xmlns:p14="http://schemas.microsoft.com/office/powerpoint/2010/main" val="20955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0909" y="245059"/>
            <a:ext cx="11591635" cy="1325563"/>
          </a:xfrm>
        </p:spPr>
        <p:txBody>
          <a:bodyPr>
            <a:noAutofit/>
          </a:bodyPr>
          <a:lstStyle/>
          <a:p>
            <a:r>
              <a:rPr lang="bg-BG" sz="2800" dirty="0" smtClean="0"/>
              <a:t/>
            </a:r>
            <a:br>
              <a:rPr lang="bg-BG" sz="2800" dirty="0" smtClean="0"/>
            </a:br>
            <a:endParaRPr lang="bg-BG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37551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b="1" dirty="0" smtClean="0"/>
              <a:t>МЕТОДОЛОГИЧНА </a:t>
            </a:r>
            <a:r>
              <a:rPr lang="bg-BG" sz="2400" b="1" dirty="0"/>
              <a:t>ОСНОВА </a:t>
            </a:r>
            <a:endParaRPr lang="bg-BG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bg-BG" sz="2400" dirty="0" smtClean="0"/>
              <a:t>включва </a:t>
            </a:r>
            <a:r>
              <a:rPr lang="bg-BG" sz="2400" dirty="0"/>
              <a:t>дефиниции на основни понятия в сектора за учене на възрастни, времевия обхват на анализа и основните индикатори за оценка на състоянието на сектора за учене на възрастни</a:t>
            </a:r>
            <a:r>
              <a:rPr lang="bg-BG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2400" dirty="0" smtClean="0"/>
              <a:t>обхваща </a:t>
            </a:r>
            <a:r>
              <a:rPr lang="bg-BG" sz="2400" dirty="0"/>
              <a:t>състоянието и развитието на образованието и обучението на възрастни в страната и в Област Силистра през </a:t>
            </a:r>
            <a:r>
              <a:rPr lang="bg-BG" sz="2400" b="1" dirty="0"/>
              <a:t>периода 2011-2019 </a:t>
            </a:r>
            <a:r>
              <a:rPr lang="bg-BG" sz="2400" b="1" dirty="0" smtClean="0"/>
              <a:t>г</a:t>
            </a:r>
            <a:r>
              <a:rPr lang="bg-BG" sz="2400" dirty="0" smtClean="0"/>
              <a:t>. Данните </a:t>
            </a:r>
            <a:r>
              <a:rPr lang="bg-BG" sz="2400" dirty="0"/>
              <a:t>за образователната структура на населението по области са от последното преброяване на населението и се отнасят към 1 февруари 2011 година. </a:t>
            </a:r>
            <a:endParaRPr lang="bg-BG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bg-BG" sz="2400" dirty="0"/>
              <a:t>з</a:t>
            </a:r>
            <a:r>
              <a:rPr lang="bg-BG" sz="2400" dirty="0" smtClean="0"/>
              <a:t>а </a:t>
            </a:r>
            <a:r>
              <a:rPr lang="bg-BG" sz="2400" dirty="0"/>
              <a:t>целите на </a:t>
            </a:r>
            <a:r>
              <a:rPr lang="bg-BG" sz="2400" dirty="0" smtClean="0"/>
              <a:t>анализа </a:t>
            </a:r>
            <a:r>
              <a:rPr lang="bg-BG" sz="2400" dirty="0"/>
              <a:t>са подбрани </a:t>
            </a:r>
            <a:r>
              <a:rPr lang="bg-BG" sz="2400" b="1" dirty="0" smtClean="0"/>
              <a:t>11 ОСНОВНИ ИНДИКАТОРИ</a:t>
            </a:r>
            <a:r>
              <a:rPr lang="bg-BG" sz="2400" dirty="0" smtClean="0"/>
              <a:t>, които </a:t>
            </a:r>
            <a:r>
              <a:rPr lang="bg-BG" sz="2400" dirty="0"/>
              <a:t>могат да бъдат използвани за анализ на състоянието на сектора и за формиране на политики на областно равнище.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2400" dirty="0"/>
              <a:t>и</a:t>
            </a:r>
            <a:r>
              <a:rPr lang="bg-BG" sz="2400" dirty="0" smtClean="0"/>
              <a:t>зползваните </a:t>
            </a:r>
            <a:r>
              <a:rPr lang="bg-BG" sz="2400" dirty="0"/>
              <a:t>данни са публикувани на електронната страница: http://lll.mon.bg в рубриката „Национална информационна система за учене на възрастни“ като е използван модул с данни във формат *.</a:t>
            </a:r>
            <a:r>
              <a:rPr lang="bg-BG" sz="2400" dirty="0" err="1"/>
              <a:t>xlsx</a:t>
            </a:r>
            <a:r>
              <a:rPr lang="bg-BG" sz="2400" dirty="0"/>
              <a:t>. </a:t>
            </a:r>
          </a:p>
          <a:p>
            <a:pPr marL="0" indent="0">
              <a:buNone/>
            </a:pPr>
            <a:endParaRPr lang="bg-BG" sz="2400" dirty="0"/>
          </a:p>
          <a:p>
            <a:pPr marL="0" indent="0">
              <a:buNone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1385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478964"/>
              </p:ext>
            </p:extLst>
          </p:nvPr>
        </p:nvGraphicFramePr>
        <p:xfrm>
          <a:off x="655782" y="609599"/>
          <a:ext cx="10621817" cy="583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b="1" dirty="0"/>
              <a:t>Заплахи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51532" y="1753920"/>
            <a:ext cx="9601200" cy="3581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bg-BG" sz="1800" dirty="0"/>
              <a:t>през 2021 г. населението в областта намалява с 4 402 души спрямо 2018 г. и към 31.12.2021 г.  е 104 869  души.</a:t>
            </a:r>
            <a:endParaRPr lang="en-US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bg-BG" sz="1800" dirty="0" smtClean="0"/>
              <a:t>негативни </a:t>
            </a:r>
            <a:r>
              <a:rPr lang="bg-BG" sz="1800" dirty="0"/>
              <a:t>областни тенденции, характеризиращи се с намаляване броя на населението, натрупване на население във високите възрастови групи и отрицателен механичен и естествен </a:t>
            </a:r>
            <a:r>
              <a:rPr lang="bg-BG" sz="1800" dirty="0" smtClean="0"/>
              <a:t>прираст</a:t>
            </a:r>
            <a:r>
              <a:rPr lang="en-US" sz="1800" dirty="0" smtClean="0"/>
              <a:t> (</a:t>
            </a:r>
            <a:r>
              <a:rPr lang="bg-BG" sz="1800" dirty="0" smtClean="0"/>
              <a:t>раждаемост в % на 1000 души - 7.4 при 8.5 за страната, </a:t>
            </a:r>
            <a:r>
              <a:rPr lang="bg-BG" sz="1800" dirty="0"/>
              <a:t>смъртност в % на 1000 души </a:t>
            </a:r>
            <a:r>
              <a:rPr lang="bg-BG" sz="1800" dirty="0" smtClean="0"/>
              <a:t>- 25.6 при 21.7 за страната</a:t>
            </a:r>
            <a:r>
              <a:rPr lang="en-US" sz="1800" dirty="0" smtClean="0"/>
              <a:t>)</a:t>
            </a:r>
            <a:endParaRPr lang="bg-BG" sz="18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bg-BG" sz="1800" dirty="0"/>
              <a:t>по коефициент на безработица към 31.12.2021 г. област Силистра е на първо място в СЦР </a:t>
            </a:r>
            <a:r>
              <a:rPr lang="bg-BG" sz="1800" dirty="0" smtClean="0"/>
              <a:t>– </a:t>
            </a:r>
            <a:r>
              <a:rPr lang="bg-BG" sz="1800" dirty="0"/>
              <a:t>14.5%, при средни стойности за района </a:t>
            </a:r>
            <a:r>
              <a:rPr lang="bg-BG" sz="1800" dirty="0" smtClean="0"/>
              <a:t>6.7</a:t>
            </a:r>
            <a:r>
              <a:rPr lang="bg-BG" sz="1800" dirty="0"/>
              <a:t>% и за страната </a:t>
            </a:r>
            <a:r>
              <a:rPr lang="en-US" sz="1800" dirty="0"/>
              <a:t>5.3</a:t>
            </a:r>
            <a:r>
              <a:rPr lang="bg-BG" sz="1800" dirty="0"/>
              <a:t>%. </a:t>
            </a:r>
            <a:r>
              <a:rPr lang="bg-BG" sz="1800" baseline="30000" dirty="0" smtClean="0"/>
              <a:t>Справочник на НСИ 2022</a:t>
            </a:r>
            <a:r>
              <a:rPr lang="bg-BG" sz="1800" dirty="0" smtClean="0"/>
              <a:t> </a:t>
            </a:r>
            <a:endParaRPr lang="bg-BG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bg-BG" sz="1800" dirty="0" smtClean="0"/>
              <a:t>висок </a:t>
            </a:r>
            <a:r>
              <a:rPr lang="bg-BG" sz="1800" dirty="0"/>
              <a:t>процент на никога </a:t>
            </a:r>
            <a:r>
              <a:rPr lang="bg-BG" sz="1800" dirty="0" err="1"/>
              <a:t>непосещавалите</a:t>
            </a:r>
            <a:r>
              <a:rPr lang="bg-BG" sz="1800" dirty="0"/>
              <a:t> училище  - </a:t>
            </a:r>
            <a:r>
              <a:rPr lang="bg-BG" sz="1800" dirty="0" smtClean="0"/>
              <a:t>1.3 </a:t>
            </a:r>
            <a:r>
              <a:rPr lang="bg-BG" sz="1800" dirty="0"/>
              <a:t>% (</a:t>
            </a:r>
            <a:r>
              <a:rPr lang="bg-BG" sz="1800" dirty="0" smtClean="0"/>
              <a:t>0.9 </a:t>
            </a:r>
            <a:r>
              <a:rPr lang="bg-BG" sz="1800" dirty="0"/>
              <a:t>% за страната и </a:t>
            </a:r>
            <a:r>
              <a:rPr lang="bg-BG" sz="1800" dirty="0" smtClean="0"/>
              <a:t>0.6 </a:t>
            </a:r>
            <a:r>
              <a:rPr lang="bg-BG" sz="1800" dirty="0"/>
              <a:t>% за </a:t>
            </a:r>
            <a:r>
              <a:rPr lang="bg-BG" sz="1800" dirty="0" smtClean="0"/>
              <a:t>СЦР)</a:t>
            </a:r>
            <a:r>
              <a:rPr lang="bg-BG" baseline="30000" dirty="0" smtClean="0"/>
              <a:t>2011</a:t>
            </a:r>
            <a:r>
              <a:rPr lang="bg-BG" dirty="0" smtClean="0"/>
              <a:t> </a:t>
            </a:r>
            <a:r>
              <a:rPr lang="bg-BG" sz="1800" dirty="0" smtClean="0"/>
              <a:t> </a:t>
            </a:r>
            <a:endParaRPr lang="bg-BG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bg-BG" sz="1800" dirty="0"/>
              <a:t>най-висок е процентът на </a:t>
            </a:r>
            <a:r>
              <a:rPr lang="bg-BG" sz="1800" dirty="0" err="1"/>
              <a:t>непосещавалите</a:t>
            </a:r>
            <a:r>
              <a:rPr lang="bg-BG" sz="1800" dirty="0"/>
              <a:t> училище  в общините Ситово (</a:t>
            </a:r>
            <a:r>
              <a:rPr lang="bg-BG" sz="1800" dirty="0" smtClean="0"/>
              <a:t>3.4 </a:t>
            </a:r>
            <a:r>
              <a:rPr lang="bg-BG" sz="1800" dirty="0"/>
              <a:t>%) и Кайнарджа (</a:t>
            </a:r>
            <a:r>
              <a:rPr lang="bg-BG" sz="1800" dirty="0" smtClean="0"/>
              <a:t>3.1 %)</a:t>
            </a:r>
            <a:r>
              <a:rPr lang="bg-BG" sz="1800" baseline="30000" dirty="0"/>
              <a:t> 2011</a:t>
            </a:r>
            <a:endParaRPr lang="en-US" sz="18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bg-BG" sz="1800" dirty="0" smtClean="0"/>
              <a:t>относителният </a:t>
            </a:r>
            <a:r>
              <a:rPr lang="bg-BG" sz="1800" dirty="0"/>
              <a:t>дял на неграмотните лица (неумението да се чете или пише) в област Силистра е 5.9 % от населението на 15 и повече навършени години </a:t>
            </a:r>
            <a:r>
              <a:rPr lang="en-US" sz="1800" dirty="0"/>
              <a:t>(</a:t>
            </a:r>
            <a:r>
              <a:rPr lang="bg-BG" sz="1800" dirty="0" smtClean="0"/>
              <a:t>2.2 </a:t>
            </a:r>
            <a:r>
              <a:rPr lang="bg-BG" sz="1800" dirty="0"/>
              <a:t>% за страната и </a:t>
            </a:r>
            <a:r>
              <a:rPr lang="bg-BG" sz="1800" dirty="0" smtClean="0"/>
              <a:t>2.1 </a:t>
            </a:r>
            <a:r>
              <a:rPr lang="bg-BG" sz="1800" dirty="0"/>
              <a:t>% за СЦР</a:t>
            </a:r>
            <a:r>
              <a:rPr lang="en-US" sz="1800" dirty="0" smtClean="0"/>
              <a:t>)</a:t>
            </a:r>
            <a:r>
              <a:rPr lang="bg-BG" sz="1800" baseline="30000" dirty="0"/>
              <a:t> 2011</a:t>
            </a:r>
            <a:r>
              <a:rPr lang="bg-BG" sz="1800" dirty="0" smtClean="0"/>
              <a:t>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bg-BG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29268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96116" y="150093"/>
            <a:ext cx="9601200" cy="1485900"/>
          </a:xfrm>
        </p:spPr>
        <p:txBody>
          <a:bodyPr>
            <a:noAutofit/>
          </a:bodyPr>
          <a:lstStyle/>
          <a:p>
            <a:r>
              <a:rPr lang="bg-BG" sz="4000" b="1" dirty="0"/>
              <a:t>Слаби страни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51532" y="1741062"/>
            <a:ext cx="10644909" cy="35814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bg-BG" sz="1900" dirty="0" smtClean="0"/>
              <a:t>недостатъчен </a:t>
            </a:r>
            <a:r>
              <a:rPr lang="bg-BG" sz="1900" dirty="0"/>
              <a:t>интерес и недостатъчно участие на населението в курсове за професионално обучение – платена форма на обучение, платеното обучение е твърде скъпо и повечето обучаеми не могат да си го </a:t>
            </a:r>
            <a:r>
              <a:rPr lang="bg-BG" sz="1900" dirty="0" smtClean="0"/>
              <a:t>позволят</a:t>
            </a:r>
            <a:r>
              <a:rPr lang="en-US" sz="1900" dirty="0" smtClean="0"/>
              <a:t>. </a:t>
            </a:r>
            <a:r>
              <a:rPr lang="bg-BG" sz="1900" dirty="0"/>
              <a:t>Придобилите СПК в платени форми на обучение през периода 2015-2018 г. се увеличават от 29 през 2015 г. до 478 през 2018 г</a:t>
            </a:r>
            <a:r>
              <a:rPr lang="bg-BG" sz="1900" dirty="0" smtClean="0"/>
              <a:t>.</a:t>
            </a:r>
            <a:r>
              <a:rPr lang="en-US" sz="1900" dirty="0" smtClean="0"/>
              <a:t> </a:t>
            </a:r>
            <a:r>
              <a:rPr lang="bg-BG" sz="1900" dirty="0" smtClean="0"/>
              <a:t>Увеличава </a:t>
            </a:r>
            <a:r>
              <a:rPr lang="bg-BG" sz="1900" dirty="0"/>
              <a:t>се относителният дял от </a:t>
            </a:r>
            <a:r>
              <a:rPr lang="bg-BG" sz="1900" dirty="0" smtClean="0"/>
              <a:t>0.2 </a:t>
            </a:r>
            <a:r>
              <a:rPr lang="bg-BG" sz="1900" dirty="0"/>
              <a:t>през 2015 г. до </a:t>
            </a:r>
            <a:r>
              <a:rPr lang="bg-BG" sz="1900" dirty="0" smtClean="0"/>
              <a:t>1.8 </a:t>
            </a:r>
            <a:r>
              <a:rPr lang="bg-BG" sz="1900" dirty="0"/>
              <a:t>през 2018 г</a:t>
            </a:r>
            <a:r>
              <a:rPr lang="bg-BG" sz="1900" dirty="0" smtClean="0"/>
              <a:t>.</a:t>
            </a:r>
            <a:r>
              <a:rPr lang="en-US" sz="1900" dirty="0" smtClean="0"/>
              <a:t> </a:t>
            </a:r>
            <a:r>
              <a:rPr lang="bg-BG" sz="1900" dirty="0" smtClean="0"/>
              <a:t>Преобладава </a:t>
            </a:r>
            <a:r>
              <a:rPr lang="bg-BG" sz="1900" dirty="0"/>
              <a:t>придобиване на </a:t>
            </a:r>
            <a:r>
              <a:rPr lang="en-US" sz="1900" dirty="0"/>
              <a:t>I</a:t>
            </a:r>
            <a:r>
              <a:rPr lang="bg-BG" sz="1900" dirty="0"/>
              <a:t> СПК</a:t>
            </a:r>
            <a:r>
              <a:rPr lang="bg-BG" sz="1900" dirty="0" smtClean="0"/>
              <a:t>.</a:t>
            </a:r>
            <a:r>
              <a:rPr lang="en-US" sz="1900" dirty="0" smtClean="0"/>
              <a:t> </a:t>
            </a:r>
            <a:r>
              <a:rPr lang="bg-BG" sz="1900" dirty="0" smtClean="0"/>
              <a:t>Обучението </a:t>
            </a:r>
            <a:r>
              <a:rPr lang="bg-BG" sz="1900" dirty="0"/>
              <a:t>е проведено </a:t>
            </a:r>
            <a:r>
              <a:rPr lang="bg-BG" sz="1900" dirty="0" smtClean="0"/>
              <a:t>в ЦПО</a:t>
            </a:r>
            <a:r>
              <a:rPr lang="en-US" sz="1900" dirty="0" smtClean="0"/>
              <a:t> </a:t>
            </a:r>
            <a:r>
              <a:rPr lang="bg-BG" sz="1900" dirty="0" smtClean="0"/>
              <a:t>и в ПГ.</a:t>
            </a:r>
            <a:endParaRPr lang="en-US" sz="19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bg-BG" sz="1900" dirty="0"/>
              <a:t>недостатъчна заинтересованост на работодателите да организират и провеждат обучение на персонала, както и липса на диалог между училищата и заинтересованите страни (бизнес, синдикати, областни и общински представители на изпълнителната власт, други</a:t>
            </a:r>
            <a:r>
              <a:rPr lang="bg-BG" sz="1900" dirty="0" smtClean="0"/>
              <a:t>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bg-BG" sz="1900" dirty="0"/>
              <a:t>няма достатъчна мотивация за участие в обучение, проблем </a:t>
            </a:r>
            <a:r>
              <a:rPr lang="bg-BG" sz="1900" dirty="0" smtClean="0"/>
              <a:t>е </a:t>
            </a:r>
            <a:r>
              <a:rPr lang="bg-BG" sz="1900" dirty="0" err="1"/>
              <a:t>невладеенето</a:t>
            </a:r>
            <a:r>
              <a:rPr lang="bg-BG" sz="1900" dirty="0"/>
              <a:t> на българския език, формите на обучение не са подходящи, не се предлага обучение и образование за хора с увреждания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bg-BG" sz="1900" dirty="0"/>
              <a:t>няма достатъчно публичност на ученето през целия живот, липсва информационна кампания за информиране на заинтересованите страни, няма информация за възможностите възрастните да участват в различни форми за образование и обучение, не се популяризират ползите от ученето през целия живот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bg-BG" sz="1900" dirty="0"/>
          </a:p>
          <a:p>
            <a:pPr marL="0" indent="0">
              <a:lnSpc>
                <a:spcPct val="100000"/>
              </a:lnSpc>
              <a:buNone/>
            </a:pPr>
            <a:endParaRPr lang="bg-BG" sz="1900" dirty="0"/>
          </a:p>
          <a:p>
            <a:pPr marL="0" lvl="0" indent="0">
              <a:lnSpc>
                <a:spcPct val="100000"/>
              </a:lnSpc>
              <a:buNone/>
            </a:pPr>
            <a:endParaRPr lang="bg-BG" sz="1900" dirty="0"/>
          </a:p>
        </p:txBody>
      </p:sp>
    </p:spTree>
    <p:extLst>
      <p:ext uri="{BB962C8B-B14F-4D97-AF65-F5344CB8AC3E}">
        <p14:creationId xmlns:p14="http://schemas.microsoft.com/office/powerpoint/2010/main" val="37652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спекция">
  <a:themeElements>
    <a:clrScheme name="Ретроспекция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спекц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ция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468</TotalTime>
  <Words>1512</Words>
  <Application>Microsoft Office PowerPoint</Application>
  <PresentationFormat>Широк екран</PresentationFormat>
  <Paragraphs>134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Times New Roman</vt:lpstr>
      <vt:lpstr>Wingdings</vt:lpstr>
      <vt:lpstr>Ретроспекция</vt:lpstr>
      <vt:lpstr>СЪСТОЯНИЕ НА СЕКТОРА ЗА УЧЕНЕ НА ВЪЗРАСТНИ В ОБЛАСТ СИЛИСТРА работна среща 18-19 октомври 2022 г. Пловдив</vt:lpstr>
      <vt:lpstr>Презентация на PowerPoint</vt:lpstr>
      <vt:lpstr>Анализът е разработен от Областна координационна група за учене през целия живот формирана в рамките на проект № 567452-EPP-1-2015-1-BG-EPPKA3-AL-AGENDA „Националните координатори в изпълнение на Програмата на Европейския съюз за учене на възрастни”, осъществяван с финансовата подкрепа на Програма “Еразъм+” на Европейската комисия.   </vt:lpstr>
      <vt:lpstr>Презентация на PowerPoint</vt:lpstr>
      <vt:lpstr>Презентация на PowerPoint</vt:lpstr>
      <vt:lpstr> </vt:lpstr>
      <vt:lpstr>Презентация на PowerPoint</vt:lpstr>
      <vt:lpstr>Заплахи</vt:lpstr>
      <vt:lpstr>Слаби страни </vt:lpstr>
      <vt:lpstr>Презентация на PowerPoint</vt:lpstr>
      <vt:lpstr>Силни страни </vt:lpstr>
      <vt:lpstr>Възможности</vt:lpstr>
      <vt:lpstr>Възможности</vt:lpstr>
      <vt:lpstr>На 02.06.21 г. работна среща на ОКГ с  екипа на проект „Националните координатори в изпълнение на Европейската програма за учене на възрастни“ и семинар за споделяне на добри практики в сектора за учене на възрастни в област Силистра  На 03.06.21 г. среща на координационния съвет.  </vt:lpstr>
      <vt:lpstr>Благодаря за вниманието! М. Григорова, ст. експерт по ПОО в РУО-Силистра maia_ag@mail.bg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PC02</dc:creator>
  <cp:lastModifiedBy>PC02</cp:lastModifiedBy>
  <cp:revision>90</cp:revision>
  <dcterms:created xsi:type="dcterms:W3CDTF">2022-09-29T09:20:39Z</dcterms:created>
  <dcterms:modified xsi:type="dcterms:W3CDTF">2022-10-17T06:29:19Z</dcterms:modified>
</cp:coreProperties>
</file>