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76" r:id="rId3"/>
    <p:sldId id="570" r:id="rId4"/>
    <p:sldId id="575" r:id="rId5"/>
    <p:sldId id="572" r:id="rId6"/>
    <p:sldId id="580" r:id="rId7"/>
    <p:sldId id="573" r:id="rId8"/>
    <p:sldId id="574" r:id="rId9"/>
    <p:sldId id="569" r:id="rId10"/>
    <p:sldId id="581" r:id="rId11"/>
    <p:sldId id="564" r:id="rId12"/>
    <p:sldId id="565" r:id="rId13"/>
    <p:sldId id="568" r:id="rId14"/>
    <p:sldId id="579" r:id="rId15"/>
    <p:sldId id="260" r:id="rId16"/>
  </p:sldIdLst>
  <p:sldSz cx="9144000" cy="6858000" type="screen4x3"/>
  <p:notesSz cx="6669088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8ADB7"/>
    <a:srgbClr val="FEFEA2"/>
    <a:srgbClr val="E8A8EA"/>
    <a:srgbClr val="DCB6D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ен стил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ъл стил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825" autoAdjust="0"/>
  </p:normalViewPr>
  <p:slideViewPr>
    <p:cSldViewPr>
      <p:cViewPr varScale="1">
        <p:scale>
          <a:sx n="103" d="100"/>
          <a:sy n="103" d="100"/>
        </p:scale>
        <p:origin x="1788" y="108"/>
      </p:cViewPr>
      <p:guideLst>
        <p:guide orient="horz" pos="2160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241" y="1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pPr>
              <a:defRPr/>
            </a:pPr>
            <a:fld id="{16C49352-48F5-4A8C-99C8-63FEEE71C7CB}" type="datetimeFigureOut">
              <a:rPr lang="bg-BG"/>
              <a:pPr>
                <a:defRPr/>
              </a:pPr>
              <a:t>17.10.2022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960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241" y="9429960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pPr>
              <a:defRPr/>
            </a:pPr>
            <a:fld id="{F4A16133-88E3-44C0-9A4C-EACB59E1BAB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142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777241" y="1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pPr>
              <a:defRPr/>
            </a:pPr>
            <a:fld id="{CB2A9688-9407-4731-8983-27D061DE0B95}" type="datetimeFigureOut">
              <a:rPr lang="bg-BG"/>
              <a:pPr>
                <a:defRPr/>
              </a:pPr>
              <a:t>17.10.2022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67230" y="4716595"/>
            <a:ext cx="5334633" cy="4466653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960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777241" y="9429960"/>
            <a:ext cx="2890257" cy="49665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pPr>
              <a:defRPr/>
            </a:pPr>
            <a:fld id="{8958BB4F-6DDB-4019-9AF2-3C29293A56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4526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D7CDC4A-CADB-4DC1-AE0B-C29D282D6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FC1297F-7A97-45DB-8E3B-9CD0D384F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E8248-1DF5-4CD9-B697-DF99D697B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3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3D9-2809-4EDA-A0D5-3EABDF08449F}" type="slidenum">
              <a:rPr lang="bg-BG" altLang="en-US" sz="1200"/>
              <a:pPr>
                <a:spcBef>
                  <a:spcPct val="0"/>
                </a:spcBef>
              </a:pPr>
              <a:t>1</a:t>
            </a:fld>
            <a:endParaRPr lang="bg-BG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940C-C3DE-43B9-B7C7-40A6CB9628E7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B1EC-49C5-4D46-9E2F-4D7A8D91FC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2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FE92-4235-40B6-81CE-F6C8C2B84984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9708-3EF7-4F64-AE08-6054534919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34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0A4C-C3F2-45C9-A005-AB3089AD5620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227-611A-4278-B80B-410C4C13FCF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25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BDBB-A93E-42AA-8776-F6DBE3DA62E6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6520-A610-4462-9289-096EB49F84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86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0E38-6BD8-404C-9D21-1610ADA01591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ABCB-FD0D-4253-A7A7-D009479CF5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029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EC84-1F12-4FB8-9B94-D93FECDB3A7A}" type="datetime1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A6CC-6605-44BF-9ECD-338C3D5252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651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307A-0BCB-4279-919F-88E9286EE15F}" type="datetime1">
              <a:rPr lang="bg-BG" smtClean="0"/>
              <a:t>17.10.2022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A49A-E0B8-4ADE-9C23-E27C0C1B29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97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B00E-F20F-4029-99A9-2751C131EC72}" type="datetime1">
              <a:rPr lang="bg-BG" smtClean="0"/>
              <a:t>17.10.2022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B387-C74A-45B5-9C03-0D4B954C716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20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60ED-C14C-485A-A72C-C90B4C156C15}" type="datetime1">
              <a:rPr lang="bg-BG" smtClean="0"/>
              <a:t>17.10.2022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8F20-B75B-4B7C-BBFE-7B139159911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68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CF47-144E-4306-B6CD-53FA465827BD}" type="datetime1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9969-B5D7-42EE-B620-FE14C97FA79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668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CAA-015E-414A-826E-E1EA4D94FDAC}" type="datetime1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CE60-791B-4073-8EA1-58A2A89EB9C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21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63871-6A6E-4B01-9B07-6E4F0457CFDC}" type="datetime1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bg-BG"/>
              <a:t>24-25 Март, София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5DF0A9-570E-42D1-B35E-E22E2DA58D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emf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emf"/><Relationship Id="rId7" Type="http://schemas.openxmlformats.org/officeDocument/2006/relationships/hyperlink" Target="https://fr.vikidia.org/wiki/%C3%89ras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hyperlink" Target="https://culturacientifica.com/2017/11/15/disputado-voto-del-senor-condorcet-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fr.vikidia.org/wiki/%C3%89ras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culturacientifica.com/2017/11/15/disputado-voto-del-senor-condorcet-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_LLL\Letterhead\Заглавни вкл. финални варианти\фон на заглавна.jpg">
            <a:extLst>
              <a:ext uri="{FF2B5EF4-FFF2-40B4-BE49-F238E27FC236}">
                <a16:creationId xmlns:a16="http://schemas.microsoft.com/office/drawing/2014/main" id="{15ADAF77-7C1B-4069-984B-9014F624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2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7">
            <a:extLst>
              <a:ext uri="{FF2B5EF4-FFF2-40B4-BE49-F238E27FC236}">
                <a16:creationId xmlns:a16="http://schemas.microsoft.com/office/drawing/2014/main" id="{AB13481D-C224-43EE-A7F9-E1AA67D7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712AE4-1E33-4CB6-812F-E145E4E14D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00" name="TextBox 9">
            <a:extLst>
              <a:ext uri="{FF2B5EF4-FFF2-40B4-BE49-F238E27FC236}">
                <a16:creationId xmlns:a16="http://schemas.microsoft.com/office/drawing/2014/main" id="{ACC822C9-7267-4979-8E88-E7A517B8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7315200" cy="46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2" tIns="49232" rIns="98462" bIns="492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гр. Пловдив, 18-19 октомври 2022 г.</a:t>
            </a:r>
          </a:p>
        </p:txBody>
      </p:sp>
      <p:pic>
        <p:nvPicPr>
          <p:cNvPr id="4101" name="Картина 57">
            <a:extLst>
              <a:ext uri="{FF2B5EF4-FFF2-40B4-BE49-F238E27FC236}">
                <a16:creationId xmlns:a16="http://schemas.microsoft.com/office/drawing/2014/main" id="{D6F6D694-93BF-42B3-9755-3EB72CE8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>
            <a:extLst>
              <a:ext uri="{FF2B5EF4-FFF2-40B4-BE49-F238E27FC236}">
                <a16:creationId xmlns:a16="http://schemas.microsoft.com/office/drawing/2014/main" id="{1D0ADE58-6266-44D8-A143-7CB73990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26" y="60106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8">
            <a:extLst>
              <a:ext uri="{FF2B5EF4-FFF2-40B4-BE49-F238E27FC236}">
                <a16:creationId xmlns:a16="http://schemas.microsoft.com/office/drawing/2014/main" id="{B08145D6-7B84-4B14-9504-FDE87820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785813"/>
            <a:ext cx="200025" cy="282575"/>
          </a:xfrm>
          <a:prstGeom prst="rect">
            <a:avLst/>
          </a:prstGeom>
          <a:noFill/>
          <a:ln>
            <a:noFill/>
          </a:ln>
        </p:spPr>
        <p:txBody>
          <a:bodyPr wrap="none" lIns="98462" tIns="49232" rIns="98462" bIns="4923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84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bg-BG" altLang="bg-BG" sz="1200" dirty="0">
              <a:latin typeface="+mn-lt"/>
              <a:ea typeface="PMingLiU" pitchFamily="18" charset="-120"/>
              <a:cs typeface="Times New Roman" pitchFamily="18" charset="0"/>
            </a:endParaRPr>
          </a:p>
        </p:txBody>
      </p:sp>
      <p:pic>
        <p:nvPicPr>
          <p:cNvPr id="4104" name="Picture 19">
            <a:extLst>
              <a:ext uri="{FF2B5EF4-FFF2-40B4-BE49-F238E27FC236}">
                <a16:creationId xmlns:a16="http://schemas.microsoft.com/office/drawing/2014/main" id="{7681A2F9-AF63-423E-90FF-B2704F42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itle 3">
            <a:extLst>
              <a:ext uri="{FF2B5EF4-FFF2-40B4-BE49-F238E27FC236}">
                <a16:creationId xmlns:a16="http://schemas.microsoft.com/office/drawing/2014/main" id="{807AA6DC-2D9A-4067-87B0-4E8F86AC4541}"/>
              </a:ext>
            </a:extLst>
          </p:cNvPr>
          <p:cNvSpPr txBox="1">
            <a:spLocks/>
          </p:cNvSpPr>
          <p:nvPr/>
        </p:nvSpPr>
        <p:spPr bwMode="auto">
          <a:xfrm>
            <a:off x="1367644" y="944058"/>
            <a:ext cx="640871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2" tIns="49232" rIns="98462" bIns="4923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8513" indent="-306388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0313" indent="-2460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2438" indent="-24606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14563" indent="-246063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717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9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1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33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„Изпълнение на обновените приоритети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Европейската</a:t>
            </a: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програма за учене на възрастни”</a:t>
            </a:r>
          </a:p>
        </p:txBody>
      </p:sp>
      <p:pic>
        <p:nvPicPr>
          <p:cNvPr id="4106" name="Picture 12">
            <a:extLst>
              <a:ext uri="{FF2B5EF4-FFF2-40B4-BE49-F238E27FC236}">
                <a16:creationId xmlns:a16="http://schemas.microsoft.com/office/drawing/2014/main" id="{E383C70E-B087-4B5B-8E17-AEDA4009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438912-D3AE-44DF-A60E-7CB957C4355B}"/>
              </a:ext>
            </a:extLst>
          </p:cNvPr>
          <p:cNvSpPr/>
          <p:nvPr/>
        </p:nvSpPr>
        <p:spPr>
          <a:xfrm>
            <a:off x="287337" y="1979612"/>
            <a:ext cx="8569325" cy="26019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Основни резултати и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предстоящи дейности в изпълнение на европейските приоритети 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за учене на възрастни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858955"/>
            <a:ext cx="2808315" cy="974087"/>
          </a:xfrm>
        </p:spPr>
        <p:txBody>
          <a:bodyPr/>
          <a:lstStyle/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Европейски измерени</a:t>
            </a:r>
            <a:r>
              <a:rPr lang="bg-BG" sz="2800" b="1" dirty="0">
                <a:solidFill>
                  <a:srgbClr val="002060"/>
                </a:solidFill>
              </a:rPr>
              <a:t>я</a:t>
            </a:r>
            <a:br>
              <a:rPr lang="bg-BG" sz="2400" b="1" dirty="0">
                <a:solidFill>
                  <a:srgbClr val="002060"/>
                </a:solidFill>
              </a:rPr>
            </a:br>
            <a:b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94352-DA87-4360-918C-26364F81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6B1EC-49C5-4D46-9E2F-4D7A8D91FC3B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9162AB3-046E-4754-9422-B31BC82D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595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FF883A0C-AF6C-4632-AFF1-ADCD673A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E935E-ED28-4283-AB53-BE08CFA6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8" y="99092"/>
            <a:ext cx="1219306" cy="719390"/>
          </a:xfrm>
          <a:prstGeom prst="rect">
            <a:avLst/>
          </a:prstGeom>
        </p:spPr>
      </p:pic>
      <p:pic>
        <p:nvPicPr>
          <p:cNvPr id="11" name="Картина 57">
            <a:extLst>
              <a:ext uri="{FF2B5EF4-FFF2-40B4-BE49-F238E27FC236}">
                <a16:creationId xmlns:a16="http://schemas.microsoft.com/office/drawing/2014/main" id="{9F1B7D4B-2F03-4163-8735-6CE70215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577D1E8-49F8-4C25-902F-5382379EA53B}"/>
              </a:ext>
            </a:extLst>
          </p:cNvPr>
          <p:cNvSpPr txBox="1">
            <a:spLocks/>
          </p:cNvSpPr>
          <p:nvPr/>
        </p:nvSpPr>
        <p:spPr bwMode="auto">
          <a:xfrm>
            <a:off x="5508103" y="858955"/>
            <a:ext cx="2808313" cy="9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bg-BG" sz="2800" b="1" dirty="0">
                <a:solidFill>
                  <a:srgbClr val="002060"/>
                </a:solidFill>
                <a:latin typeface="Calibri"/>
              </a:rPr>
              <a:t>Б</a:t>
            </a:r>
            <a:r>
              <a:rPr kumimoji="0" 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ългария</a:t>
            </a:r>
            <a:b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91E50C-8602-467E-8AF9-710B68668C9E}"/>
              </a:ext>
            </a:extLst>
          </p:cNvPr>
          <p:cNvSpPr/>
          <p:nvPr/>
        </p:nvSpPr>
        <p:spPr>
          <a:xfrm>
            <a:off x="562223" y="1870079"/>
            <a:ext cx="3450781" cy="1012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Рамка за „зелени“ компетентности GreenComp- зелен преход + цифров преход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35AEEB-3150-4969-857F-85FF964B665D}"/>
              </a:ext>
            </a:extLst>
          </p:cNvPr>
          <p:cNvSpPr/>
          <p:nvPr/>
        </p:nvSpPr>
        <p:spPr>
          <a:xfrm>
            <a:off x="562222" y="3012229"/>
            <a:ext cx="3450781" cy="1012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Валидиране на професионалните знания, умения и компетентности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F41194-5CA9-4E2D-B3EB-8B38714C0AA0}"/>
              </a:ext>
            </a:extLst>
          </p:cNvPr>
          <p:cNvSpPr/>
          <p:nvPr/>
        </p:nvSpPr>
        <p:spPr>
          <a:xfrm>
            <a:off x="570944" y="4166551"/>
            <a:ext cx="3450781" cy="1012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Приемане на Препоръка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индивидуални сметки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обучения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4A1C27-CF21-4357-81E6-3CA3FF10E295}"/>
              </a:ext>
            </a:extLst>
          </p:cNvPr>
          <p:cNvSpPr/>
          <p:nvPr/>
        </p:nvSpPr>
        <p:spPr>
          <a:xfrm>
            <a:off x="5178056" y="1887472"/>
            <a:ext cx="3411772" cy="74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Програма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„Образование“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9447BC-5F1D-440E-AD6D-5FF5820E78BF}"/>
              </a:ext>
            </a:extLst>
          </p:cNvPr>
          <p:cNvSpPr/>
          <p:nvPr/>
        </p:nvSpPr>
        <p:spPr>
          <a:xfrm>
            <a:off x="5152902" y="2708445"/>
            <a:ext cx="3450781" cy="128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Стратегическа рамка за развитие на образованието, обучението и ученето в РБ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2021-2030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20B561-A2D9-4811-8EEC-DBDD1ADE2E19}"/>
              </a:ext>
            </a:extLst>
          </p:cNvPr>
          <p:cNvSpPr/>
          <p:nvPr/>
        </p:nvSpPr>
        <p:spPr>
          <a:xfrm>
            <a:off x="5126029" y="4080916"/>
            <a:ext cx="3450781" cy="599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план за възстановяване и устойчивост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6C6D40-DD32-4068-B15E-DFC27B6A2F09}"/>
              </a:ext>
            </a:extLst>
          </p:cNvPr>
          <p:cNvSpPr/>
          <p:nvPr/>
        </p:nvSpPr>
        <p:spPr>
          <a:xfrm>
            <a:off x="570944" y="5308701"/>
            <a:ext cx="3450781" cy="1012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По-лесен достъп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информация, квалификация и пазар на труда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6ADFFE-A329-414A-8D0D-7F7C9D6D77B2}"/>
              </a:ext>
            </a:extLst>
          </p:cNvPr>
          <p:cNvSpPr/>
          <p:nvPr/>
        </p:nvSpPr>
        <p:spPr>
          <a:xfrm>
            <a:off x="5139046" y="5440738"/>
            <a:ext cx="3450781" cy="880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white"/>
                </a:solidFill>
                <a:latin typeface="Calibri"/>
              </a:rPr>
              <a:t>ОП РЧР 2021-2027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white"/>
                </a:solidFill>
                <a:latin typeface="Calibri"/>
              </a:rPr>
              <a:t>Развитие на уменията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white"/>
                </a:solidFill>
                <a:latin typeface="Calibri"/>
              </a:rPr>
              <a:t>и равни възможности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FCB673-BD6C-4FE5-AF1D-CE8191C9C6D6}"/>
              </a:ext>
            </a:extLst>
          </p:cNvPr>
          <p:cNvSpPr/>
          <p:nvPr/>
        </p:nvSpPr>
        <p:spPr>
          <a:xfrm>
            <a:off x="5152902" y="4757734"/>
            <a:ext cx="3450781" cy="599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 за насърчаване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заетостта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F9E4A1-BBA1-4B7B-A735-CDCAE3385E75}"/>
              </a:ext>
            </a:extLst>
          </p:cNvPr>
          <p:cNvCxnSpPr>
            <a:cxnSpLocks/>
          </p:cNvCxnSpPr>
          <p:nvPr/>
        </p:nvCxnSpPr>
        <p:spPr>
          <a:xfrm flipH="1">
            <a:off x="4139952" y="2239943"/>
            <a:ext cx="8640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A6E1DE-92C4-4181-BEA5-1DCDFD5432C3}"/>
              </a:ext>
            </a:extLst>
          </p:cNvPr>
          <p:cNvCxnSpPr>
            <a:cxnSpLocks/>
          </p:cNvCxnSpPr>
          <p:nvPr/>
        </p:nvCxnSpPr>
        <p:spPr>
          <a:xfrm flipH="1">
            <a:off x="4139952" y="342900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01CD9D-187D-49CF-909D-528DDB149BAA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flipH="1" flipV="1">
            <a:off x="4013004" y="2376306"/>
            <a:ext cx="1113025" cy="200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4E4315-AB26-4FC9-A391-50E4786B9782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021725" y="4380477"/>
            <a:ext cx="1104304" cy="143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FEC72B-2E16-425E-90AB-4737DD12144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050662" y="4640466"/>
            <a:ext cx="1088384" cy="124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984F99-85C1-44D5-B9DB-2E3754EA48A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035956" y="2408930"/>
            <a:ext cx="1116946" cy="943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11BC7B-FB5C-4BFB-9FE8-6B74803A079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035958" y="3352294"/>
            <a:ext cx="1116944" cy="233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CDF449-31C7-4C6F-B325-74EA6BEE29A5}"/>
              </a:ext>
            </a:extLst>
          </p:cNvPr>
          <p:cNvCxnSpPr>
            <a:cxnSpLocks/>
          </p:cNvCxnSpPr>
          <p:nvPr/>
        </p:nvCxnSpPr>
        <p:spPr>
          <a:xfrm flipH="1">
            <a:off x="4139952" y="581492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27013"/>
            <a:ext cx="8229600" cy="1143000"/>
          </a:xfrm>
        </p:spPr>
        <p:txBody>
          <a:bodyPr>
            <a:noAutofit/>
          </a:bodyPr>
          <a:lstStyle/>
          <a:p>
            <a:br>
              <a:rPr lang="bg-BG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558"/>
            <a:ext cx="8686800" cy="537135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Основна цел на проекта</a:t>
            </a:r>
          </a:p>
          <a:p>
            <a:pPr marL="0" indent="0" algn="just">
              <a:buNone/>
            </a:pPr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Прилагане на приоритетите на Европейската програма за умения и повишаване на информираността и квалификацията на възрастните.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Проектните дейности включват: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• 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Разработване и тестване на модел на споделен ангажимент на заинтересованите страни за повишаване на квалификацията на възрастни в 4 пилотни общини– Бургас, Враца, Силистра, Търговище;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• 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Разработване и прилагане на комуникационна стратегия за насърчаване на ползите от валидирането на знанията,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умения и компетенции, придобити чрез неформално и информално учене;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• Активиране на местни заинтересовани страни - обществени библиотеки, читалища, музеи, организации на гражданското общество за развитие и подпомагане на умения за цял живот чрез обмен на най-добри практики и серии от обучителни уебинари и публични лекции.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Основни целеви групи са: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институции/организации, обединени в Националната платформа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„Обединени за ученето на възрастни и Националната мрежа за учене на възрастни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55951-D576-41B9-87DA-EC8B5B4D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0D56F6C2-7482-425B-84A7-7E2DFC43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EEA50-7A77-48B2-8981-BCF06A5E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8" y="99092"/>
            <a:ext cx="1219306" cy="71939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2A0C8E4-B650-449B-A9E4-7498319F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7" y="54655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ртина 57">
            <a:extLst>
              <a:ext uri="{FF2B5EF4-FFF2-40B4-BE49-F238E27FC236}">
                <a16:creationId xmlns:a16="http://schemas.microsoft.com/office/drawing/2014/main" id="{3C5A96C8-DF45-4A6B-AD02-5AC3A5A4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E7CE-B314-4E4F-A982-F27CC61B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53" y="1100575"/>
            <a:ext cx="8615893" cy="5375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Основните показатели за измерване на постигането на целите на проекта са: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Увеличаване на участието на населението на възраст 25-64 години във формално и неформално обучение (4-седмичен период преди проучване) от 1,6% през 2020 г. на повече от 2% през 2022 г.;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Увеличаване на дела на възрастните учащи, които са получили документ за квалификация в резултат на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валидиране на знания, умения и компетенции, придобити чрез неформално и самостоятелно учене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от 2% през 2020 г. до поне 3% през 2022 г.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Най-малко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1200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участници в събития по проекта;</a:t>
            </a: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Създадени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мрежи за умения в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4 пилотни общини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40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представители на местни координационни групи, участващи в обучение за популяризиране на ползите от </a:t>
            </a:r>
            <a:r>
              <a:rPr lang="ru-RU" sz="1800" b="1" dirty="0">
                <a:solidFill>
                  <a:srgbClr val="002060"/>
                </a:solidFill>
              </a:rPr>
              <a:t>валидирането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Поне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институции, които да популяризират ползите от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валидирането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на своите уебсайтове;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Информация за действията и резултатите по проекта ще бъде публикувана на EPALE и уебсайта на проекта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2 фази на изпълнение: 2022 г. – анализ и препоръки; 2023 – насоки за прилагане</a:t>
            </a:r>
          </a:p>
          <a:p>
            <a:endParaRPr lang="bg-B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ACF34-C59A-41B2-A4D9-9A918F9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1CAE75F3-59BA-486E-B0E8-91775AA5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7E1B1-EE02-4BA1-AFE3-DC4256C7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8" y="99092"/>
            <a:ext cx="1219306" cy="71939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666261DB-F7BB-48CE-9422-C46E0E05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7" y="54655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артина 57">
            <a:extLst>
              <a:ext uri="{FF2B5EF4-FFF2-40B4-BE49-F238E27FC236}">
                <a16:creationId xmlns:a16="http://schemas.microsoft.com/office/drawing/2014/main" id="{E61EEB41-E700-46B7-A28C-8E734B47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15AF3-071C-492A-B54E-6C831030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4DC79-0AF1-496D-9ACC-1A3F5C70A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" y="99092"/>
            <a:ext cx="1219306" cy="719390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047E268E-BBCD-43E1-B139-2AEC74B8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58B58B3B-15B1-493D-B587-67344811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7" y="54655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ртина 57">
            <a:extLst>
              <a:ext uri="{FF2B5EF4-FFF2-40B4-BE49-F238E27FC236}">
                <a16:creationId xmlns:a16="http://schemas.microsoft.com/office/drawing/2014/main" id="{CB635DDA-09E0-4351-A1AD-13BCED21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C377857F-CBDA-4B1B-A3EB-8A1E16F4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93708"/>
              </p:ext>
            </p:extLst>
          </p:nvPr>
        </p:nvGraphicFramePr>
        <p:xfrm>
          <a:off x="414796" y="1052736"/>
          <a:ext cx="8314407" cy="565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49">
                  <a:extLst>
                    <a:ext uri="{9D8B030D-6E8A-4147-A177-3AD203B41FA5}">
                      <a16:colId xmlns:a16="http://schemas.microsoft.com/office/drawing/2014/main" val="1957380365"/>
                    </a:ext>
                  </a:extLst>
                </a:gridCol>
                <a:gridCol w="6564858">
                  <a:extLst>
                    <a:ext uri="{9D8B030D-6E8A-4147-A177-3AD203B41FA5}">
                      <a16:colId xmlns:a16="http://schemas.microsoft.com/office/drawing/2014/main" val="240130321"/>
                    </a:ext>
                  </a:extLst>
                </a:gridCol>
              </a:tblGrid>
              <a:tr h="404596"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chemeClr val="bg1"/>
                          </a:solidFill>
                        </a:rPr>
                        <a:t>Направления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chemeClr val="bg1"/>
                          </a:solidFill>
                        </a:rPr>
                        <a:t>Дейности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94853"/>
                  </a:ext>
                </a:extLst>
              </a:tr>
              <a:tr h="1498442"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Управление и координация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1.1. Управление 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осигуряване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качеството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постигане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целите на проекта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1.2.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Изграждане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ефективна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структура за управление 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координиране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сектора на обучение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възрастни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1.3.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Създаване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модел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споделена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отговорност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и подход за развитие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уменията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сред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различни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заинтересовани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страни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в сектора на обучение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възрастния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ниво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1.4.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Прилагане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пилотен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модел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изграждане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мрежи за развитие на умения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ниво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1.5.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Националният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координатор 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подкрепа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дейностите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мрежи за развитие на  умения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09882"/>
                  </a:ext>
                </a:extLst>
              </a:tr>
              <a:tr h="92568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Прилагане на пътеки за повишаване на квалификацията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2.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Разработване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прилагане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Комуникационна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стратегия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насърчаване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валидирането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2.2.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Създаване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подходи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ангажиране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институциите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отговорни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валидирането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, да предоставят информация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валидирането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по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подходящ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начин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15982"/>
                  </a:ext>
                </a:extLst>
              </a:tr>
              <a:tr h="1322154"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Работен пакет 3: Умения за цял живот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3.1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. Определяне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партньори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– институции 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областта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културата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, библиотеки,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власти, НПО и др.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3.2.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Определяне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добри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практически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примери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ниво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неформалното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обучение по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темите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свързани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с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житейските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умения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3.3.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Организиране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събития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популяризиране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практиките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изграждане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капацитет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за житейски умения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3.4.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Организиране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местни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обучения за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подобряване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житейските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умения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48633"/>
                  </a:ext>
                </a:extLst>
              </a:tr>
              <a:tr h="636367"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Стратегия за дисеминация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4.1. 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Разработване на комуникационен план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4.2. 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Д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ейности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по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изпълнение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комуникационния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план</a:t>
                      </a: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4.3.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Редовно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популяризиране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в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EPALE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14363"/>
                  </a:ext>
                </a:extLst>
              </a:tr>
              <a:tr h="757376">
                <a:tc>
                  <a:txBody>
                    <a:bodyPr/>
                    <a:lstStyle/>
                    <a:p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Дейности на Европейско ниво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5.1.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Участие 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международни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</a:rPr>
                        <a:t>срещи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5.2. 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Домакинство на дейностите за обмяна на опит</a:t>
                      </a:r>
                    </a:p>
                    <a:p>
                      <a:r>
                        <a:rPr lang="bg-BG" sz="1200" dirty="0">
                          <a:solidFill>
                            <a:srgbClr val="002060"/>
                          </a:solidFill>
                        </a:rPr>
                        <a:t>5.3. Участие в работни посещения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5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28" y="6431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204-3620-4E0F-A5A1-E941859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14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4E18CC03-2296-46CF-8B87-2F3D0AD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BA43BE-494D-BA32-DBB9-0CCCBBEC2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3" y="1988840"/>
            <a:ext cx="2514774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EDBB4-525E-DCA2-AB6A-204672C2A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267273" cy="297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38389-2C30-6E18-2C49-D55BA7712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5" y="1268760"/>
            <a:ext cx="233399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2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.hvarchilkov\Desktop\part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24744"/>
            <a:ext cx="8280920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123728" y="2605919"/>
            <a:ext cx="4896544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ЕКИПЪТ НА НАЦИОНАЛНИЯ КООРДИНАТОР ЗА УЧЕНЕ НА ВЪЗРАСТНИ ВИ БЛАГОДАРИ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СЪТРУДНИЧЕСТВОТО!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944" y="123989"/>
            <a:ext cx="1008112" cy="8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.enchev\Desktop\eu_flag-2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04925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88640"/>
            <a:ext cx="1368152" cy="7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5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459" y="82899"/>
            <a:ext cx="2478239" cy="85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30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28" y="6431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204-3620-4E0F-A5A1-E941859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2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4E18CC03-2296-46CF-8B87-2F3D0AD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C069F28-8640-41B5-15F6-BA295C3D9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7645" y="1628800"/>
            <a:ext cx="2160240" cy="288032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08211-B7D6-6B1F-BAC5-D5C16C9BB7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89126" y="2420888"/>
            <a:ext cx="2237755" cy="2880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BA43BE-494D-BA32-DBB9-0CCCBBEC2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2" y="3429000"/>
            <a:ext cx="21336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39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28" y="6431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204-3620-4E0F-A5A1-E941859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4E18CC03-2296-46CF-8B87-2F3D0AD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C069F28-8640-41B5-15F6-BA295C3D9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71800" y="1484784"/>
            <a:ext cx="3600400" cy="4711990"/>
          </a:xfrm>
        </p:spPr>
      </p:pic>
    </p:spTree>
    <p:extLst>
      <p:ext uri="{BB962C8B-B14F-4D97-AF65-F5344CB8AC3E}">
        <p14:creationId xmlns:p14="http://schemas.microsoft.com/office/powerpoint/2010/main" val="1398099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28" y="6431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7FA5CF-F0A5-4103-9514-5647229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32" y="780266"/>
            <a:ext cx="4881736" cy="584200"/>
          </a:xfrm>
        </p:spPr>
        <p:txBody>
          <a:bodyPr rtlCol="0">
            <a:noAutofit/>
          </a:bodyPr>
          <a:lstStyle/>
          <a:p>
            <a:pPr defTabSz="984634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Постиженията до края на 2021 г.</a:t>
            </a:r>
          </a:p>
        </p:txBody>
      </p:sp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A61BF-C7AA-41ED-ADCF-AB48E9629B78}"/>
              </a:ext>
            </a:extLst>
          </p:cNvPr>
          <p:cNvSpPr/>
          <p:nvPr/>
        </p:nvSpPr>
        <p:spPr>
          <a:xfrm>
            <a:off x="264053" y="1347807"/>
            <a:ext cx="8615893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Основните резултати в изпълнение на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Европейската програма за учене на възрастни обхващат периода от 2012 до 2021 г.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Те са постигнати в рамките на следните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етапи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етап: 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септември 2012 г. – август 2014 г.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II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етап:</a:t>
            </a:r>
            <a:r>
              <a:rPr lang="bg-BG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ноември 2014 г. – октомври 2015 г.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III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етап: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ноември 2015 г. – октомври 2017 г.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IV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етап: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ноември 201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г. – декември 201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г.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етап: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януари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2020 г. – 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декември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2021 г.</a:t>
            </a:r>
          </a:p>
          <a:p>
            <a:pPr algn="just">
              <a:lnSpc>
                <a:spcPts val="1000"/>
              </a:lnSpc>
              <a:defRPr/>
            </a:pPr>
            <a:endParaRPr lang="bg-BG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Всички дейности и резултати подкрепиха изпълнението на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Националната стратегия за учене през целия живот за периода 2014-2020 година.</a:t>
            </a:r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204-3620-4E0F-A5A1-E941859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4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4E18CC03-2296-46CF-8B87-2F3D0AD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794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94" y="72271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7FA5CF-F0A5-4103-9514-5647229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32" y="796925"/>
            <a:ext cx="4881736" cy="584200"/>
          </a:xfrm>
        </p:spPr>
        <p:txBody>
          <a:bodyPr rtlCol="0">
            <a:noAutofit/>
          </a:bodyPr>
          <a:lstStyle/>
          <a:p>
            <a:pPr defTabSz="984634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Координацията до края на 2021 г.</a:t>
            </a:r>
          </a:p>
        </p:txBody>
      </p:sp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A61BF-C7AA-41ED-ADCF-AB48E9629B78}"/>
              </a:ext>
            </a:extLst>
          </p:cNvPr>
          <p:cNvSpPr/>
          <p:nvPr/>
        </p:nvSpPr>
        <p:spPr>
          <a:xfrm>
            <a:off x="264053" y="1530796"/>
            <a:ext cx="8615893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Създадена е функционираща мрежа от следните координационни механизми: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Национална координационна група за учене през целия живот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bg-BG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НКГУЦЖ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bg-BG" sz="23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Координационен съвет на Националната платформа „Обединени за ученето на възрастни“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bg-BG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КС на НПОУВ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bg-BG" sz="23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28 областни координационни групи за учене през целия живот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bg-BG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ОКГУЦЖ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с областни и заместник-областни координатори от РУО и областните администрации;</a:t>
            </a:r>
          </a:p>
          <a:p>
            <a:pPr algn="just">
              <a:tabLst>
                <a:tab pos="457200" algn="l"/>
              </a:tabLst>
              <a:defRPr/>
            </a:pP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Национална мрежа за учене на възрастни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bg-BG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НМУВ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bg-BG" sz="23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B1AE8-302B-4F76-B658-FBCBAAE0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0C218F64-4A87-4F2F-9F81-1A4C8DE0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168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28" y="6431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204-3620-4E0F-A5A1-E941859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4E18CC03-2296-46CF-8B87-2F3D0AD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08211-B7D6-6B1F-BAC5-D5C16C9BB7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81299" y="1412776"/>
            <a:ext cx="37814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72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99" y="35671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7FA5CF-F0A5-4103-9514-5647229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817574"/>
            <a:ext cx="6984776" cy="584200"/>
          </a:xfrm>
        </p:spPr>
        <p:txBody>
          <a:bodyPr rtlCol="0">
            <a:noAutofit/>
          </a:bodyPr>
          <a:lstStyle/>
          <a:p>
            <a:pPr defTabSz="984634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Аналитичният инструментариум до края на 2021 г.</a:t>
            </a:r>
          </a:p>
        </p:txBody>
      </p:sp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A61BF-C7AA-41ED-ADCF-AB48E9629B78}"/>
              </a:ext>
            </a:extLst>
          </p:cNvPr>
          <p:cNvSpPr/>
          <p:nvPr/>
        </p:nvSpPr>
        <p:spPr>
          <a:xfrm>
            <a:off x="264053" y="1412776"/>
            <a:ext cx="8615893" cy="522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Разработен е </a:t>
            </a: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корпус от следните продукти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</a:p>
          <a:p>
            <a:pPr algn="just">
              <a:lnSpc>
                <a:spcPts val="2000"/>
              </a:lnSpc>
              <a:defRPr/>
            </a:pPr>
            <a:endParaRPr lang="bg-BG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</a:t>
            </a: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сектора за учене на възрастни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УВ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;</a:t>
            </a:r>
          </a:p>
          <a:p>
            <a:pPr algn="just" eaLnBrk="1" hangingPunct="1">
              <a:lnSpc>
                <a:spcPts val="2000"/>
              </a:lnSpc>
              <a:defRPr/>
            </a:pPr>
            <a:endParaRPr lang="bg-BG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Доклад</a:t>
            </a: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до Европейската комисия за състоянието на сектора за УВ в България;</a:t>
            </a:r>
          </a:p>
          <a:p>
            <a:pPr algn="just" eaLnBrk="1" hangingPunct="1">
              <a:lnSpc>
                <a:spcPts val="2000"/>
              </a:lnSpc>
              <a:defRPr/>
            </a:pPr>
            <a:endParaRPr lang="bg-BG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на състоянието </a:t>
            </a: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формалната система за образование и обучение на възрастни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</a:t>
            </a:r>
          </a:p>
          <a:p>
            <a:pPr algn="just">
              <a:lnSpc>
                <a:spcPts val="2000"/>
              </a:lnSpc>
              <a:defRPr/>
            </a:pPr>
            <a:endParaRPr lang="bg-BG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Методическо ръководство</a:t>
            </a: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 формиране на политиката за УВ на областно ниво</a:t>
            </a:r>
          </a:p>
          <a:p>
            <a:pPr algn="just">
              <a:lnSpc>
                <a:spcPts val="2000"/>
              </a:lnSpc>
              <a:defRPr/>
            </a:pPr>
            <a:endParaRPr lang="bg-BG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bg-BG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Доклад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 изводи и препоръки от проведен национален консултативен процес, вкл. с конкретни мерки за периода 2021-2027 г.;</a:t>
            </a:r>
          </a:p>
          <a:p>
            <a:pPr algn="just">
              <a:lnSpc>
                <a:spcPts val="2000"/>
              </a:lnSpc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000"/>
              </a:lnSpc>
              <a:buFont typeface="Wingdings" pitchFamily="2" charset="2"/>
              <a:buChar char="q"/>
              <a:defRPr/>
            </a:pP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Методическо указание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Последваща оценка на въздействието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политиката в сектора за учене на възрастни за периода 2014 – 2020 година</a:t>
            </a:r>
          </a:p>
          <a:p>
            <a:pPr algn="just">
              <a:lnSpc>
                <a:spcPts val="2000"/>
              </a:lnSpc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Национална информационна система за учене на възрастни 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bg-BG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НИСУВ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bg-BG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Картина 57">
            <a:extLst>
              <a:ext uri="{FF2B5EF4-FFF2-40B4-BE49-F238E27FC236}">
                <a16:creationId xmlns:a16="http://schemas.microsoft.com/office/drawing/2014/main" id="{F3ED67D4-E7ED-4DAC-8521-B244922B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860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8B0E643A-C765-4E46-BA5C-2B8C344F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93" y="108683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7FA5CF-F0A5-4103-9514-5647229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32" y="981094"/>
            <a:ext cx="4881736" cy="584200"/>
          </a:xfrm>
        </p:spPr>
        <p:txBody>
          <a:bodyPr rtlCol="0">
            <a:noAutofit/>
          </a:bodyPr>
          <a:lstStyle/>
          <a:p>
            <a:pPr defTabSz="984634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Събитията до края на 2021 г.</a:t>
            </a:r>
          </a:p>
        </p:txBody>
      </p:sp>
      <p:pic>
        <p:nvPicPr>
          <p:cNvPr id="6148" name="Picture 19">
            <a:extLst>
              <a:ext uri="{FF2B5EF4-FFF2-40B4-BE49-F238E27FC236}">
                <a16:creationId xmlns:a16="http://schemas.microsoft.com/office/drawing/2014/main" id="{8BF4A9B5-2F46-4FD2-B393-907E2B0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extLst>
              <a:ext uri="{FF2B5EF4-FFF2-40B4-BE49-F238E27FC236}">
                <a16:creationId xmlns:a16="http://schemas.microsoft.com/office/drawing/2014/main" id="{C0B44109-97A0-4B83-B6EA-B1438A5C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0175"/>
            <a:ext cx="1219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A61BF-C7AA-41ED-ADCF-AB48E9629B78}"/>
              </a:ext>
            </a:extLst>
          </p:cNvPr>
          <p:cNvSpPr/>
          <p:nvPr/>
        </p:nvSpPr>
        <p:spPr>
          <a:xfrm>
            <a:off x="264054" y="1662757"/>
            <a:ext cx="861589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Комуникационна стратегия </a:t>
            </a: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 включване на заинтересованите страни в разпространението и експлоатацията;</a:t>
            </a:r>
            <a:endParaRPr lang="en-GB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500"/>
              </a:lnSpc>
              <a:defRPr/>
            </a:pPr>
            <a:endParaRPr lang="bg-BG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Работни срещи </a:t>
            </a: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координационните механизми 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НКГУЦЖ, КСНПОУВ, ОКГУЦЖ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 -</a:t>
            </a: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подкрепа на консултативните процеси и разработването на аналитичния инструментариум</a:t>
            </a:r>
            <a:endParaRPr lang="en-GB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500"/>
              </a:lnSpc>
              <a:defRPr/>
            </a:pPr>
            <a:endParaRPr lang="bg-BG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Обучения и семинари </a:t>
            </a: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 заинтересованите страни на всички равнища на управление, вкл. и за методическа подкрепа</a:t>
            </a:r>
            <a:endParaRPr lang="en-GB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500"/>
              </a:lnSpc>
              <a:defRPr/>
            </a:pPr>
            <a:endParaRPr lang="bg-BG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Национални дни за учене през целия живот</a:t>
            </a:r>
          </a:p>
          <a:p>
            <a:pPr algn="just" eaLnBrk="1" hangingPunct="1">
              <a:lnSpc>
                <a:spcPts val="500"/>
              </a:lnSpc>
              <a:defRPr/>
            </a:pPr>
            <a:endParaRPr lang="en-GB" sz="2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Популяризиране на значението на ученето на възрастни чрез </a:t>
            </a:r>
            <a:r>
              <a:rPr lang="bg-BG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интернет страницата на проекта, печатни и електронни медии</a:t>
            </a:r>
            <a:r>
              <a:rPr lang="bg-BG" sz="23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bg-BG" sz="2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Функционални и съдържателни приноси в </a:t>
            </a:r>
            <a:r>
              <a:rPr lang="bg-BG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Електронната платформа за учене на възрастни в Европа </a:t>
            </a:r>
            <a:r>
              <a:rPr lang="en-US" sz="2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(EPALE)</a:t>
            </a:r>
            <a:endParaRPr lang="bg-BG" sz="23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B35AB-B80F-46B2-A0CE-A973433F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6520-A610-4462-9289-096EB49F84E7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  <p:pic>
        <p:nvPicPr>
          <p:cNvPr id="8" name="Картина 57">
            <a:extLst>
              <a:ext uri="{FF2B5EF4-FFF2-40B4-BE49-F238E27FC236}">
                <a16:creationId xmlns:a16="http://schemas.microsoft.com/office/drawing/2014/main" id="{9CAD8492-92E4-44E0-BBE8-A70375F5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438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65449"/>
            <a:ext cx="7772400" cy="1527101"/>
          </a:xfrm>
        </p:spPr>
        <p:txBody>
          <a:bodyPr/>
          <a:lstStyle/>
          <a:p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„Изпълнение на обновените приоритети на Европейската програма за учене на възрастни“</a:t>
            </a:r>
            <a:br>
              <a:rPr lang="bg-BG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 №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№ 101051614 — IRPEAAL — ERASMUS-EDU-2021-AL-AGENDA-IBA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финансираща програма „Еразъм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+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“</a:t>
            </a:r>
            <a:b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Продължителност: </a:t>
            </a:r>
            <a:b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януари 2022 г. – януари 2024 г.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Общите допустими разходи за дейността,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 която е даден грант от Европейската комисия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възлизат 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277 926.00 евро</a:t>
            </a:r>
            <a:b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bg-BG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94352-DA87-4360-918C-26364F81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6B1EC-49C5-4D46-9E2F-4D7A8D91FC3B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0E9EFE5-985E-4C52-9F3D-69CB6F310AD3}"/>
              </a:ext>
            </a:extLst>
          </p:cNvPr>
          <p:cNvSpPr txBox="1">
            <a:spLocks/>
          </p:cNvSpPr>
          <p:nvPr/>
        </p:nvSpPr>
        <p:spPr bwMode="auto">
          <a:xfrm>
            <a:off x="3094214" y="1087064"/>
            <a:ext cx="295557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84634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</a:rPr>
              <a:t>Нов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VI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</a:rPr>
              <a:t>-ти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</a:rPr>
              <a:t>етап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9162AB3-046E-4754-9422-B31BC82D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595"/>
            <a:ext cx="684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FF883A0C-AF6C-4632-AFF1-ADCD673A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06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E935E-ED28-4283-AB53-BE08CFA6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8" y="99092"/>
            <a:ext cx="1219306" cy="719390"/>
          </a:xfrm>
          <a:prstGeom prst="rect">
            <a:avLst/>
          </a:prstGeom>
        </p:spPr>
      </p:pic>
      <p:pic>
        <p:nvPicPr>
          <p:cNvPr id="11" name="Картина 57">
            <a:extLst>
              <a:ext uri="{FF2B5EF4-FFF2-40B4-BE49-F238E27FC236}">
                <a16:creationId xmlns:a16="http://schemas.microsoft.com/office/drawing/2014/main" id="{9F1B7D4B-2F03-4163-8735-6CE70215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96053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3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14114</TotalTime>
  <Words>1249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Постиженията до края на 2021 г.</vt:lpstr>
      <vt:lpstr>Координацията до края на 2021 г.</vt:lpstr>
      <vt:lpstr>PowerPoint Presentation</vt:lpstr>
      <vt:lpstr>Аналитичният инструментариум до края на 2021 г.</vt:lpstr>
      <vt:lpstr>Събитията до края на 2021 г.</vt:lpstr>
      <vt:lpstr>      „Изпълнение на обновените приоритети на Европейската програма за учене на възрастни“  Проект № № 101051614 — IRPEAAL — ERASMUS-EDU-2021-AL-AGENDA-IBA с финансираща програма „Еразъм+“  Продължителност:  януари 2022 г. – януари 2024 г. Общите допустими разходи за дейността, за която е даден грант от Европейската комисия  възлизат на 277 926.00 евро     </vt:lpstr>
      <vt:lpstr>     Европейски измерения     </vt:lpstr>
      <vt:lpstr> </vt:lpstr>
      <vt:lpstr>PowerPoint Presentation</vt:lpstr>
      <vt:lpstr>PowerPoint Presentation</vt:lpstr>
      <vt:lpstr>PowerPoint Presentation</vt:lpstr>
      <vt:lpstr>ЕКИПЪТ НА НАЦИОНАЛНИЯ КООРДИНАТОР ЗА УЧЕНЕ НА ВЪЗРАСТНИ ВИ БЛАГОДАРИ ЗА СЪТРУДНИЧЕСТВОТО!</vt:lpstr>
    </vt:vector>
  </TitlesOfParts>
  <Company>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m.benova</dc:creator>
  <cp:lastModifiedBy>Zhuliyan N. Gochev</cp:lastModifiedBy>
  <cp:revision>1033</cp:revision>
  <cp:lastPrinted>2018-03-30T10:42:14Z</cp:lastPrinted>
  <dcterms:created xsi:type="dcterms:W3CDTF">2012-03-22T12:11:43Z</dcterms:created>
  <dcterms:modified xsi:type="dcterms:W3CDTF">2022-10-17T17:16:07Z</dcterms:modified>
</cp:coreProperties>
</file>