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77" r:id="rId5"/>
    <p:sldId id="271" r:id="rId6"/>
    <p:sldId id="273" r:id="rId7"/>
    <p:sldId id="274" r:id="rId8"/>
    <p:sldId id="267" r:id="rId9"/>
    <p:sldId id="275" r:id="rId10"/>
    <p:sldId id="276" r:id="rId11"/>
    <p:sldId id="270" r:id="rId12"/>
    <p:sldId id="260" r:id="rId13"/>
    <p:sldId id="261" r:id="rId14"/>
    <p:sldId id="264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E4AF"/>
    <a:srgbClr val="06D4A3"/>
    <a:srgbClr val="0993D1"/>
    <a:srgbClr val="02B2CA"/>
    <a:srgbClr val="FFA7F9"/>
    <a:srgbClr val="25FBC3"/>
    <a:srgbClr val="60FCD3"/>
    <a:srgbClr val="0DFBBD"/>
    <a:srgbClr val="FFAFF9"/>
    <a:srgbClr val="FF6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C3449-5B91-48A6-978D-037A9E7DB19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EE19-14AA-431B-811E-0373F67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3130A-640D-4BE9-9446-8F5C0DADE9C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3A4B7-6899-411A-B274-ACDD0A013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36" indent="-182536" algn="just" defTabSz="9844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20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CA4A5F-104A-4F61-8297-3DE2988E7174}" type="slidenum">
              <a:rPr lang="bg-BG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bg-BG" altLang="en-US" sz="1200"/>
          </a:p>
        </p:txBody>
      </p:sp>
    </p:spTree>
    <p:extLst>
      <p:ext uri="{BB962C8B-B14F-4D97-AF65-F5344CB8AC3E}">
        <p14:creationId xmlns:p14="http://schemas.microsoft.com/office/powerpoint/2010/main" val="397177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36" indent="-182536" algn="just" defTabSz="9844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68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5869C-F8E3-48B7-B1C4-091985DE65C7}" type="slidenum">
              <a:rPr lang="bg-BG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bg-BG" altLang="en-US" sz="1200"/>
          </a:p>
        </p:txBody>
      </p:sp>
    </p:spTree>
    <p:extLst>
      <p:ext uri="{BB962C8B-B14F-4D97-AF65-F5344CB8AC3E}">
        <p14:creationId xmlns:p14="http://schemas.microsoft.com/office/powerpoint/2010/main" val="226398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36" indent="-182536" algn="just" defTabSz="9844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316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56B4FF-5D6B-4A7B-B4C2-F576661CB691}" type="slidenum">
              <a:rPr lang="bg-BG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bg-BG" altLang="en-US" sz="1200"/>
          </a:p>
        </p:txBody>
      </p:sp>
    </p:spTree>
    <p:extLst>
      <p:ext uri="{BB962C8B-B14F-4D97-AF65-F5344CB8AC3E}">
        <p14:creationId xmlns:p14="http://schemas.microsoft.com/office/powerpoint/2010/main" val="300436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36" indent="-182536" algn="just" defTabSz="9844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316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26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26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56B4FF-5D6B-4A7B-B4C2-F576661CB691}" type="slidenum">
              <a:rPr lang="bg-BG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bg-BG" altLang="en-US" sz="1200"/>
          </a:p>
        </p:txBody>
      </p:sp>
    </p:spTree>
    <p:extLst>
      <p:ext uri="{BB962C8B-B14F-4D97-AF65-F5344CB8AC3E}">
        <p14:creationId xmlns:p14="http://schemas.microsoft.com/office/powerpoint/2010/main" val="73052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5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2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A609-0853-466F-809E-82EC0EA38E1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EA23-1415-4C6C-B03B-18EB5BEE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mailto:epale@mon.b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as.ec.europa.eu/cas/eim/external/register.cgi?loginRequestId=ECAS_LR-14529346-EewmWrEm4DAiISmnRupe20S1gEPLcCcvZx5Z4GiNUP13rU2f1zTV7yIio2jTXsLx6q11Ucy1Q7E52ekfNnc4ka-rS0vSrmBGYC95n4fQxJIKm-3Wh01Cmrm586VN4oqRhsZYbdzwHOSO6uwbNr5jDMzmzhWEmKZIjJzn99nGGSQQb30EzZJSsiYyqHYwBJ6KwjExK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mailto:epale@mon.b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as.ec.europa.eu/cas/eim/external/register.cgi?loginRequestId=ECAS_LR-14529346-EewmWrEm4DAiISmnRupe20S1gEPLcCcvZx5Z4GiNUP13rU2f1zTV7yIio2jTXsLx6q11Ucy1Q7E52ekfNnc4ka-rS0vSrmBGYC95n4fQxJIKm-3Wh01Cmrm586VN4oqRhsZYbdzwHOSO6uwbNr5jDMzmzhWEmKZIjJzn99nGGSQQb30EzZJSsiYyqHYwBJ6KwjExK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pale.ec.europa.eu/bg/blog/konferenciya-na-obschnostta-epale-2022-predstavi-s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3384" y="731520"/>
            <a:ext cx="11005231" cy="3352801"/>
          </a:xfrm>
        </p:spPr>
        <p:txBody>
          <a:bodyPr anchor="ctr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Функционални и съдържателни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Електронната платформа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учене на възрастни в Европа (EPALE) </a:t>
            </a:r>
            <a:br>
              <a:rPr lang="bg-BG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октомври 202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8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година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0080" y="4307840"/>
            <a:ext cx="10911840" cy="2194560"/>
          </a:xfrm>
        </p:spPr>
        <p:txBody>
          <a:bodyPr anchor="ctr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7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№ 101074847-NSSEPALEBG-ERASMUS-EDU-2022-EPALE-IBA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7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„Електронна платформа за учене на възрастни в Европа – </a:t>
            </a:r>
            <a:endParaRPr lang="en-GB" sz="7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Национални звена за подкрепа България (EPALE NSS)“ </a:t>
            </a:r>
            <a:endParaRPr lang="en-GB" sz="7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(Споразумение № 101074847 —  NSSEPALEBG)</a:t>
            </a:r>
            <a:endParaRPr lang="en-US" sz="7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bg-BG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април 2022 г. – 31 декември 2024 г.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9" y="121393"/>
            <a:ext cx="7905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84" y="121393"/>
            <a:ext cx="1431608" cy="537210"/>
          </a:xfrm>
          <a:prstGeom prst="rect">
            <a:avLst/>
          </a:prstGeom>
          <a:noFill/>
        </p:spPr>
      </p:pic>
      <p:pic>
        <p:nvPicPr>
          <p:cNvPr id="7" name="Картина 5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31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85EEC3-AE52-257B-BBFA-DE87DC266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717566"/>
            <a:ext cx="6146800" cy="4093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6C333-12D9-2519-FF95-13FFBEBB7A19}"/>
              </a:ext>
            </a:extLst>
          </p:cNvPr>
          <p:cNvSpPr txBox="1"/>
          <p:nvPr/>
        </p:nvSpPr>
        <p:spPr>
          <a:xfrm>
            <a:off x="7030720" y="1717566"/>
            <a:ext cx="48056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Новото приложение EPALE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което започна да функционира в края на декември 2021 г.,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наскоро беше актуализирано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Вече имате достъп до всичко необходимо на вашето мобилно устройство.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Приложението е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БЕЗПЛАТНО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за изтегляне и е достъпно за устройства с iOS и Android. Отидете в Play Store или App Store на Вашето устройство, потърсете EPALE, изтеглете и инсталирайте приложението.</a:t>
            </a:r>
          </a:p>
        </p:txBody>
      </p:sp>
    </p:spTree>
    <p:extLst>
      <p:ext uri="{BB962C8B-B14F-4D97-AF65-F5344CB8AC3E}">
        <p14:creationId xmlns:p14="http://schemas.microsoft.com/office/powerpoint/2010/main" val="216903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224" y="957616"/>
            <a:ext cx="10945552" cy="1575893"/>
          </a:xfrm>
        </p:spPr>
        <p:txBody>
          <a:bodyPr anchor="t">
            <a:normAutofit/>
          </a:bodyPr>
          <a:lstStyle/>
          <a:p>
            <a:pPr algn="ctr"/>
            <a:r>
              <a:rPr lang="bg-BG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Четири тематични фокуса в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EPALE </a:t>
            </a:r>
            <a:r>
              <a:rPr lang="bg-BG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 202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g-BG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</a:t>
            </a:r>
            <a:endParaRPr lang="en-US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6544491" y="2483849"/>
            <a:ext cx="50265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Младите възрастни</a:t>
            </a:r>
          </a:p>
          <a:p>
            <a:pPr marL="0" indent="0" eaLnBrk="1" hangingPunct="1"/>
            <a:endParaRPr lang="bg-BG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Новаторски подходи за революция на уменията</a:t>
            </a:r>
          </a:p>
          <a:p>
            <a:pPr marL="0" indent="0" eaLnBrk="1" hangingPunct="1"/>
            <a:endParaRPr lang="bg-BG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Учещи общности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Креативност и култура за социално сближаване</a:t>
            </a:r>
          </a:p>
          <a:p>
            <a:pPr marL="0" indent="0" eaLnBrk="1" hangingPunct="1"/>
            <a:endParaRPr lang="bg-BG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25455" y="2536327"/>
            <a:ext cx="5476242" cy="36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2546" y="1196896"/>
            <a:ext cx="9144000" cy="9017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Младите възрастни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6751" y="2098596"/>
            <a:ext cx="73322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6D4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Подтеми: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година - Европейска година на младежта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Младите като основни участници в позитивна промяна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Междупоколенческо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учене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 за активно гражданство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Нискоквалифицираните млади възрастни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1" y="232934"/>
            <a:ext cx="792549" cy="487722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40" y="244940"/>
            <a:ext cx="1431608" cy="537210"/>
          </a:xfrm>
          <a:prstGeom prst="rect">
            <a:avLst/>
          </a:prstGeom>
          <a:noFill/>
        </p:spPr>
      </p:pic>
      <p:pic>
        <p:nvPicPr>
          <p:cNvPr id="8" name="Картина 5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73087"/>
            <a:ext cx="1072379" cy="815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551" y="6161518"/>
            <a:ext cx="5184449" cy="6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95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007" y="6168446"/>
            <a:ext cx="5218496" cy="6895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9614" y="815187"/>
            <a:ext cx="9152793" cy="68074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Новаторски подходи за революция на уменията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462" y="1613353"/>
            <a:ext cx="822080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6E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Подтеми: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сметки за обучение 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микроквалификации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Съобразяване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индивидуалните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потребности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живот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Динамично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уменията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овишаване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квалификацията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новаторски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индивидуализирани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гъвкави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</a:t>
            </a:r>
            <a:r>
              <a:rPr lang="bg-BG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изайн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смесено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образование, обучение и учене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Новаторски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прогнозиране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0" y="128431"/>
            <a:ext cx="792549" cy="487722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59" y="121393"/>
            <a:ext cx="1431608" cy="537210"/>
          </a:xfrm>
          <a:prstGeom prst="rect">
            <a:avLst/>
          </a:prstGeom>
          <a:noFill/>
        </p:spPr>
      </p:pic>
      <p:pic>
        <p:nvPicPr>
          <p:cNvPr id="9" name="Картина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34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1069" y="1070451"/>
            <a:ext cx="9144000" cy="541337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Учещи общности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8822" y="1793965"/>
            <a:ext cx="960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2000" b="1" dirty="0">
                <a:solidFill>
                  <a:srgbClr val="06E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Подтеми:</a:t>
            </a:r>
          </a:p>
          <a:p>
            <a:pPr algn="just">
              <a:defRPr/>
            </a:pP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Неформално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образование, обучение 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Учещи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градове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третите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места, безопасна среда за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селските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 разбиране за ученето във виртуална, физическа и смесена среда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Доброволчество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развитие на общностите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 на уязвимите групи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8" y="199667"/>
            <a:ext cx="792549" cy="487722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7" y="208962"/>
            <a:ext cx="1431608" cy="537210"/>
          </a:xfrm>
          <a:prstGeom prst="rect">
            <a:avLst/>
          </a:prstGeom>
          <a:noFill/>
        </p:spPr>
      </p:pic>
      <p:pic>
        <p:nvPicPr>
          <p:cNvPr id="8" name="Картина 5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1914" y="6161518"/>
            <a:ext cx="5210086" cy="6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30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9615" y="942819"/>
            <a:ext cx="9144000" cy="668969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Креативност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съзидателност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култура за социално сближаване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2662" y="1611788"/>
            <a:ext cx="9601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2000" b="1" dirty="0">
                <a:solidFill>
                  <a:srgbClr val="06E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Подтеми:</a:t>
            </a:r>
          </a:p>
          <a:p>
            <a:pPr algn="just">
              <a:defRPr/>
            </a:pP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Насърчава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културите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подкрепа за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индивидуално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овластяване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демократично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съзнание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възрастните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бразование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изкуство и култура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сближаване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 в мултидисциплинарни пространства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читалища, музеи, галерии, библиотеки, театри и др.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Инструменти за творчество и методологии за социално сближаване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 на целеви групи възрастни, които са слабо представени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етнически малцинствени общности, в селските райони и др.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8" y="199667"/>
            <a:ext cx="792549" cy="487722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7" y="208962"/>
            <a:ext cx="1431608" cy="537210"/>
          </a:xfrm>
          <a:prstGeom prst="rect">
            <a:avLst/>
          </a:prstGeom>
          <a:noFill/>
        </p:spPr>
      </p:pic>
      <p:pic>
        <p:nvPicPr>
          <p:cNvPr id="8" name="Картина 5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006" y="6170064"/>
            <a:ext cx="5192994" cy="6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66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F52ED-E785-6606-2964-4F4962C17331}"/>
              </a:ext>
            </a:extLst>
          </p:cNvPr>
          <p:cNvSpPr txBox="1"/>
          <p:nvPr/>
        </p:nvSpPr>
        <p:spPr>
          <a:xfrm>
            <a:off x="1229394" y="1764952"/>
            <a:ext cx="55981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0563C1"/>
                </a:solidFill>
                <a:latin typeface="Times New Roman" panose="02020603050405020304" pitchFamily="18" charset="0"/>
                <a:hlinkClick r:id="rId6"/>
              </a:rPr>
              <a:t>Тук можеш да създадеш твоя акаунт за EPALE</a:t>
            </a:r>
            <a:endParaRPr lang="ru-RU" sz="4000" b="1" u="sng" dirty="0">
              <a:solidFill>
                <a:srgbClr val="0563C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5F495-D8EB-0421-38F1-8B32D569852E}"/>
              </a:ext>
            </a:extLst>
          </p:cNvPr>
          <p:cNvSpPr txBox="1"/>
          <p:nvPr/>
        </p:nvSpPr>
        <p:spPr>
          <a:xfrm>
            <a:off x="1686241" y="4196329"/>
            <a:ext cx="468443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E85D4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  <a:r>
              <a:rPr lang="en-US" sz="4000" b="1" dirty="0">
                <a:solidFill>
                  <a:srgbClr val="E85D41"/>
                </a:solidFill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epale@mon.bg</a:t>
            </a:r>
            <a:endParaRPr lang="en-GB" sz="4000" b="1" dirty="0">
              <a:solidFill>
                <a:srgbClr val="E85D4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DC0FFE-357C-AB4A-BF80-FAF2B5DFD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203" y="1371600"/>
            <a:ext cx="2804403" cy="4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C0FFE-357C-AB4A-BF80-FAF2B5DFD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54" y="1352022"/>
            <a:ext cx="2804403" cy="4594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B18F1B-998F-624A-7E4E-BE1F7020981F}"/>
              </a:ext>
            </a:extLst>
          </p:cNvPr>
          <p:cNvSpPr txBox="1"/>
          <p:nvPr/>
        </p:nvSpPr>
        <p:spPr>
          <a:xfrm>
            <a:off x="4318000" y="1540831"/>
            <a:ext cx="7559041" cy="4216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Благодаря за вниманието!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Жулиян Гочев</a:t>
            </a:r>
            <a:endParaRPr kumimoji="0" lang="bg-BG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държавен експерт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Дирекция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„Професионално образование и обучение“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на образованието и науката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Ръководител на Националното звено за подкрепа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на Електронната платформа за учене на възрастни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в Европа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EPALE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и координатор за България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на Европейската мрежа за основни умения</a:t>
            </a:r>
            <a:r>
              <a:rPr kumimoji="0" lang="bg-BG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European Basic Skills Network - EBSN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bg-BG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8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F52ED-E785-6606-2964-4F4962C17331}"/>
              </a:ext>
            </a:extLst>
          </p:cNvPr>
          <p:cNvSpPr txBox="1"/>
          <p:nvPr/>
        </p:nvSpPr>
        <p:spPr>
          <a:xfrm>
            <a:off x="1229394" y="1764952"/>
            <a:ext cx="55981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0563C1"/>
                </a:solidFill>
                <a:latin typeface="Times New Roman" panose="02020603050405020304" pitchFamily="18" charset="0"/>
                <a:hlinkClick r:id="rId6"/>
              </a:rPr>
              <a:t>Тук можеш да създадеш твоя акаунт за EPALE</a:t>
            </a:r>
            <a:endParaRPr lang="ru-RU" sz="4000" b="1" u="sng" dirty="0">
              <a:solidFill>
                <a:srgbClr val="0563C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5F495-D8EB-0421-38F1-8B32D569852E}"/>
              </a:ext>
            </a:extLst>
          </p:cNvPr>
          <p:cNvSpPr txBox="1"/>
          <p:nvPr/>
        </p:nvSpPr>
        <p:spPr>
          <a:xfrm>
            <a:off x="1686241" y="4196329"/>
            <a:ext cx="468443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E85D4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  <a:r>
              <a:rPr lang="en-US" sz="4000" b="1" dirty="0">
                <a:solidFill>
                  <a:srgbClr val="E85D41"/>
                </a:solidFill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epale@mon.bg</a:t>
            </a:r>
            <a:endParaRPr lang="en-GB" sz="4000" b="1" dirty="0">
              <a:solidFill>
                <a:srgbClr val="E85D4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DC0FFE-357C-AB4A-BF80-FAF2B5DFD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203" y="1371600"/>
            <a:ext cx="2804403" cy="4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0DD91-E498-B948-41E7-11CD45B83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369695"/>
            <a:ext cx="7620000" cy="4118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E7534-CC45-8314-6566-95BE8228DC13}"/>
              </a:ext>
            </a:extLst>
          </p:cNvPr>
          <p:cNvSpPr txBox="1"/>
          <p:nvPr/>
        </p:nvSpPr>
        <p:spPr>
          <a:xfrm>
            <a:off x="1798320" y="5393665"/>
            <a:ext cx="8595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7"/>
              </a:rPr>
              <a:t>https://epale.ec.europa.eu/bg/blog/konferenciya-na-obschnostta-epale-2022-predstavi-si</a:t>
            </a:r>
            <a:r>
              <a:rPr lang="en-GB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391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C56BF-8640-1484-99F9-7E4036B58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62" y="955040"/>
            <a:ext cx="11623076" cy="5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6B1982-DF67-F8B7-FADC-73AEA18C3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0" y="815186"/>
            <a:ext cx="11724640" cy="57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296BB-CBAC-1438-FC78-960CFC61C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65" y="835335"/>
            <a:ext cx="11572276" cy="5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6E20D3-9B71-833D-721F-ADEE3DD02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65" y="835335"/>
            <a:ext cx="11531636" cy="5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870696-7D9C-D4EE-3236-49E406B31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22" y="835335"/>
            <a:ext cx="11551956" cy="5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" y="260646"/>
            <a:ext cx="792549" cy="48772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4" y="280794"/>
            <a:ext cx="1431608" cy="537210"/>
          </a:xfrm>
          <a:prstGeom prst="rect">
            <a:avLst/>
          </a:prstGeom>
          <a:noFill/>
        </p:spPr>
      </p:pic>
      <p:pic>
        <p:nvPicPr>
          <p:cNvPr id="11" name="Картина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2" y="73087"/>
            <a:ext cx="2112645" cy="55149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0"/>
            <a:ext cx="1072379" cy="815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F9E78-A936-9D11-EBDF-1FF22FE21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02" y="835335"/>
            <a:ext cx="11541795" cy="57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46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496</Words>
  <Application>Microsoft Office PowerPoint</Application>
  <PresentationFormat>Widescreen</PresentationFormat>
  <Paragraphs>82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Thème Office</vt:lpstr>
      <vt:lpstr>Функционални и съдържателни възможности на Електронната платформа  за учене на възрастни в Европа (EPALE)  (м. октомври 2022 година)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Четири тематични фокуса в EPALE през 2022 г</vt:lpstr>
      <vt:lpstr>Младите възрастни</vt:lpstr>
      <vt:lpstr>Новаторски подходи за революция на уменията</vt:lpstr>
      <vt:lpstr>Учещи общности  </vt:lpstr>
      <vt:lpstr>Креативност (съзидателност)  и култура за социално сближаване  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Щрихи от профила и основни задачи на посланика на EPALE BG</dc:title>
  <dc:creator>Vanya</dc:creator>
  <cp:lastModifiedBy>LLL &amp; AL Zh.Gochev</cp:lastModifiedBy>
  <cp:revision>139</cp:revision>
  <dcterms:created xsi:type="dcterms:W3CDTF">2020-11-12T12:02:57Z</dcterms:created>
  <dcterms:modified xsi:type="dcterms:W3CDTF">2022-10-16T22:41:43Z</dcterms:modified>
</cp:coreProperties>
</file>