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8" r:id="rId5"/>
    <p:sldId id="283" r:id="rId6"/>
    <p:sldId id="300" r:id="rId7"/>
    <p:sldId id="297" r:id="rId8"/>
    <p:sldId id="301" r:id="rId9"/>
    <p:sldId id="302" r:id="rId10"/>
    <p:sldId id="299" r:id="rId11"/>
    <p:sldId id="284" r:id="rId12"/>
    <p:sldId id="292" r:id="rId13"/>
    <p:sldId id="303" r:id="rId14"/>
    <p:sldId id="304" r:id="rId15"/>
    <p:sldId id="28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12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pPr/>
              <a:t>10/17/2022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xmlns="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xmlns="" id="{BBC0CAF5-0DE6-4BEA-824E-124A54A76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xmlns="" id="{ED008080-B2F5-441A-8B15-30AE86BBF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2811053"/>
            <a:ext cx="10947400" cy="1921814"/>
          </a:xfrm>
        </p:spPr>
        <p:txBody>
          <a:bodyPr/>
          <a:lstStyle/>
          <a:p>
            <a:pPr algn="l"/>
            <a:r>
              <a:rPr lang="bg-BG" dirty="0" smtClean="0"/>
              <a:t>Община Враца и обучението на възрастни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6C1DE0A-7865-466B-B5D7-781C92357026}"/>
              </a:ext>
            </a:extLst>
          </p:cNvPr>
          <p:cNvSpPr txBox="1"/>
          <p:nvPr/>
        </p:nvSpPr>
        <p:spPr>
          <a:xfrm>
            <a:off x="10284923" y="4241800"/>
            <a:ext cx="1402741" cy="39438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n-US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2" descr="Vra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0" y="4732867"/>
            <a:ext cx="2413000" cy="2125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66" y="855333"/>
            <a:ext cx="11340000" cy="432000"/>
          </a:xfrm>
        </p:spPr>
        <p:txBody>
          <a:bodyPr/>
          <a:lstStyle/>
          <a:p>
            <a:r>
              <a:rPr lang="bg-BG" dirty="0" smtClean="0"/>
              <a:t>Осъществени обучения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472267"/>
            <a:ext cx="5472000" cy="4165600"/>
          </a:xfrm>
        </p:spPr>
        <p:txBody>
          <a:bodyPr/>
          <a:lstStyle/>
          <a:p>
            <a:r>
              <a:rPr lang="bg-BG" dirty="0" smtClean="0"/>
              <a:t>През 2020 г  ДБТ- Враца съвместно със социалните партньори е </a:t>
            </a:r>
            <a:r>
              <a:rPr lang="bg-BG" dirty="0" smtClean="0"/>
              <a:t>организирала </a:t>
            </a:r>
            <a:r>
              <a:rPr lang="bg-BG" dirty="0" smtClean="0"/>
              <a:t>и провела обучение на </a:t>
            </a:r>
            <a:r>
              <a:rPr lang="bg-BG" b="1" dirty="0" smtClean="0"/>
              <a:t>228 безработни лица и </a:t>
            </a:r>
            <a:r>
              <a:rPr lang="bg-BG" b="1" dirty="0" smtClean="0">
                <a:solidFill>
                  <a:schemeClr val="tx1"/>
                </a:solidFill>
              </a:rPr>
              <a:t>14 </a:t>
            </a:r>
            <a:r>
              <a:rPr lang="bg-BG" b="1" dirty="0">
                <a:solidFill>
                  <a:schemeClr val="tx1"/>
                </a:solidFill>
              </a:rPr>
              <a:t>заети лица по заявка на работодатели</a:t>
            </a:r>
            <a:endParaRPr lang="bg-BG" b="1" dirty="0" smtClean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През 2021 г  ДБТ- Враца съвместно със социалните партньори е </a:t>
            </a:r>
            <a:r>
              <a:rPr lang="bg-BG" dirty="0" smtClean="0">
                <a:solidFill>
                  <a:schemeClr val="tx1"/>
                </a:solidFill>
              </a:rPr>
              <a:t>организирала </a:t>
            </a:r>
            <a:r>
              <a:rPr lang="bg-BG" dirty="0" smtClean="0">
                <a:solidFill>
                  <a:schemeClr val="tx1"/>
                </a:solidFill>
              </a:rPr>
              <a:t>и провела обучение на </a:t>
            </a:r>
            <a:r>
              <a:rPr lang="en-US" b="1" dirty="0" smtClean="0">
                <a:solidFill>
                  <a:schemeClr val="tx1"/>
                </a:solidFill>
              </a:rPr>
              <a:t>161</a:t>
            </a:r>
            <a:r>
              <a:rPr lang="bg-BG" b="1" dirty="0" smtClean="0">
                <a:solidFill>
                  <a:schemeClr val="tx1"/>
                </a:solidFill>
              </a:rPr>
              <a:t> безработни лица и 16 заети </a:t>
            </a:r>
            <a:r>
              <a:rPr lang="bg-BG" b="1" dirty="0">
                <a:solidFill>
                  <a:schemeClr val="tx1"/>
                </a:solidFill>
              </a:rPr>
              <a:t>лица по заявка на работодатели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bg-BG" dirty="0" smtClean="0"/>
              <a:t>През 2022 г  ДБТ- Враца съвместно със социалните партньори стартира обучение на </a:t>
            </a:r>
            <a:r>
              <a:rPr lang="en-US" b="1" dirty="0" smtClean="0">
                <a:solidFill>
                  <a:schemeClr val="tx1"/>
                </a:solidFill>
              </a:rPr>
              <a:t>165</a:t>
            </a:r>
            <a:r>
              <a:rPr lang="bg-BG" b="1" dirty="0" smtClean="0">
                <a:solidFill>
                  <a:schemeClr val="tx1"/>
                </a:solidFill>
              </a:rPr>
              <a:t> безработни лица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bg-BG" b="1" dirty="0" smtClean="0">
                <a:solidFill>
                  <a:schemeClr val="tx1"/>
                </a:solidFill>
              </a:rPr>
              <a:t>и 20 заети лица по заявка на работодатели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506133"/>
            <a:ext cx="5472113" cy="2870200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Ученици </a:t>
            </a:r>
            <a:r>
              <a:rPr lang="bg-BG" dirty="0" smtClean="0">
                <a:solidFill>
                  <a:schemeClr val="tx1"/>
                </a:solidFill>
              </a:rPr>
              <a:t>в СФО за учебната </a:t>
            </a:r>
            <a:r>
              <a:rPr lang="bg-BG" dirty="0" smtClean="0">
                <a:solidFill>
                  <a:schemeClr val="tx1"/>
                </a:solidFill>
              </a:rPr>
              <a:t>2022/2023 </a:t>
            </a:r>
            <a:r>
              <a:rPr lang="bg-BG" dirty="0" smtClean="0">
                <a:solidFill>
                  <a:schemeClr val="tx1"/>
                </a:solidFill>
              </a:rPr>
              <a:t>г. – </a:t>
            </a:r>
            <a:r>
              <a:rPr lang="bg-BG" dirty="0" smtClean="0">
                <a:solidFill>
                  <a:schemeClr val="tx1"/>
                </a:solidFill>
              </a:rPr>
              <a:t>566 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Ученици в СФО за учебната 2021/2022 г. - 705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194" name="Picture 2" descr="Vra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4401" y="5706533"/>
            <a:ext cx="1965600" cy="115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553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346000"/>
          </a:xfrm>
        </p:spPr>
        <p:txBody>
          <a:bodyPr/>
          <a:lstStyle/>
          <a:p>
            <a:pPr algn="r"/>
            <a:r>
              <a:rPr lang="bg-BG" dirty="0" smtClean="0"/>
              <a:t>Никога не спираме да учим, дори косвено. </a:t>
            </a:r>
            <a:br>
              <a:rPr lang="bg-BG" dirty="0" smtClean="0"/>
            </a:br>
            <a:r>
              <a:rPr lang="bg-BG" dirty="0" smtClean="0"/>
              <a:t>Гюстав Флобер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194" name="Picture 2" descr="Vra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4401" y="5706533"/>
            <a:ext cx="1965600" cy="1151468"/>
          </a:xfrm>
          <a:prstGeom prst="rect">
            <a:avLst/>
          </a:prstGeom>
          <a:noFill/>
        </p:spPr>
      </p:pic>
      <p:pic>
        <p:nvPicPr>
          <p:cNvPr id="13" name="Контейнер за съдържание 12" descr="kids-ga72c8bb6e_19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2131" y="1290638"/>
            <a:ext cx="4419202" cy="2502429"/>
          </a:xfrm>
        </p:spPr>
      </p:pic>
      <p:pic>
        <p:nvPicPr>
          <p:cNvPr id="14" name="Картина 13" descr="istock-5120581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810001"/>
            <a:ext cx="4572000" cy="3048000"/>
          </a:xfrm>
          <a:prstGeom prst="rect">
            <a:avLst/>
          </a:prstGeom>
        </p:spPr>
      </p:pic>
      <p:sp>
        <p:nvSpPr>
          <p:cNvPr id="1026" name="AutoShape 2" descr="D:\Desktop\d46909_cfd23f07aa5b465292f978b3921f4cdd_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28" name="AutoShape 4" descr="D:\Desktop\d46909_cfd23f07aa5b465292f978b3921f4cdd_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6" name="Картина 15" descr="images_NEWS2017_012016_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317" y="1693333"/>
            <a:ext cx="334375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53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xmlns="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pic>
        <p:nvPicPr>
          <p:cNvPr id="9" name="Картина 8" descr="phpcsld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62133" cy="6858000"/>
          </a:xfrm>
          <a:prstGeom prst="rect">
            <a:avLst/>
          </a:prstGeom>
        </p:spPr>
      </p:pic>
      <p:pic>
        <p:nvPicPr>
          <p:cNvPr id="13" name="Picture 2" descr="Vra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4401" y="5461001"/>
            <a:ext cx="1965600" cy="1397000"/>
          </a:xfrm>
          <a:prstGeom prst="rect">
            <a:avLst/>
          </a:prstGeom>
          <a:noFill/>
        </p:spPr>
      </p:pic>
      <p:sp>
        <p:nvSpPr>
          <p:cNvPr id="14" name="Правоъгълник 13"/>
          <p:cNvSpPr/>
          <p:nvPr/>
        </p:nvSpPr>
        <p:spPr>
          <a:xfrm>
            <a:off x="6714067" y="1312333"/>
            <a:ext cx="5080000" cy="32173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 </a:t>
            </a:r>
            <a:r>
              <a:rPr lang="ru-RU" sz="3600" b="1" i="1" dirty="0" smtClean="0"/>
              <a:t>„Град </a:t>
            </a:r>
            <a:r>
              <a:rPr lang="bg-BG" sz="3600" b="1" i="1" dirty="0" smtClean="0"/>
              <a:t>като Балкана </a:t>
            </a:r>
            <a:r>
              <a:rPr lang="ru-RU" sz="3600" b="1" i="1" dirty="0" smtClean="0"/>
              <a:t>– древен и млад“</a:t>
            </a:r>
            <a:r>
              <a:rPr lang="ru-RU" sz="3600" dirty="0" smtClean="0"/>
              <a:t> </a:t>
            </a:r>
            <a:endParaRPr lang="bg-BG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66521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xmlns="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07999" y="431800"/>
            <a:ext cx="4402667" cy="593955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2" descr="Vra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4401" y="5554133"/>
            <a:ext cx="1965600" cy="1303868"/>
          </a:xfrm>
          <a:prstGeom prst="rect">
            <a:avLst/>
          </a:prstGeom>
          <a:noFill/>
        </p:spPr>
      </p:pic>
      <p:pic>
        <p:nvPicPr>
          <p:cNvPr id="7" name="Картина 6" descr="4c69a9f47cf253fc451765c13cccadf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933" y="414867"/>
            <a:ext cx="6079067" cy="5012266"/>
          </a:xfrm>
          <a:prstGeom prst="rect">
            <a:avLst/>
          </a:prstGeom>
        </p:spPr>
      </p:pic>
      <p:sp>
        <p:nvSpPr>
          <p:cNvPr id="13" name="Текстово поле 12"/>
          <p:cNvSpPr txBox="1"/>
          <p:nvPr/>
        </p:nvSpPr>
        <p:spPr>
          <a:xfrm>
            <a:off x="5494867" y="5875867"/>
            <a:ext cx="249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186 848 жители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xmlns="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5667" y="448732"/>
            <a:ext cx="4445000" cy="592261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2" descr="Vra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4401" y="5554133"/>
            <a:ext cx="1965600" cy="1303868"/>
          </a:xfrm>
          <a:prstGeom prst="rect">
            <a:avLst/>
          </a:prstGeom>
          <a:noFill/>
        </p:spPr>
      </p:pic>
      <p:sp>
        <p:nvSpPr>
          <p:cNvPr id="7" name="Правоъгълник 6"/>
          <p:cNvSpPr/>
          <p:nvPr/>
        </p:nvSpPr>
        <p:spPr>
          <a:xfrm>
            <a:off x="5414433" y="47232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Общината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23 </a:t>
            </a:r>
            <a:r>
              <a:rPr lang="ru-RU" dirty="0" err="1" smtClean="0"/>
              <a:t>населени</a:t>
            </a:r>
            <a:r>
              <a:rPr lang="ru-RU" dirty="0" smtClean="0"/>
              <a:t> места с население  </a:t>
            </a:r>
            <a:r>
              <a:rPr lang="bg-BG" dirty="0" smtClean="0"/>
              <a:t> 73894 жители.</a:t>
            </a:r>
            <a:r>
              <a:rPr lang="bg-BG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bg-BG" dirty="0"/>
              <a:t>Населението на община Враца съставлява близо 40% от населението на област Враца </a:t>
            </a:r>
          </a:p>
        </p:txBody>
      </p:sp>
      <p:pic>
        <p:nvPicPr>
          <p:cNvPr id="8" name="Картина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0" y="539171"/>
            <a:ext cx="3259667" cy="40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866" y="269595"/>
            <a:ext cx="5410000" cy="1124345"/>
          </a:xfrm>
        </p:spPr>
        <p:txBody>
          <a:bodyPr/>
          <a:lstStyle/>
          <a:p>
            <a:r>
              <a:rPr lang="bg-BG" dirty="0" smtClean="0"/>
              <a:t>Икономика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1876894"/>
            <a:ext cx="5472000" cy="431510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/>
              <a:t>Сред </a:t>
            </a:r>
            <a:r>
              <a:rPr lang="ru-RU" sz="1400" dirty="0" err="1" smtClean="0"/>
              <a:t>водещите</a:t>
            </a:r>
            <a:r>
              <a:rPr lang="ru-RU" sz="1400" dirty="0" smtClean="0"/>
              <a:t> предприятия на </a:t>
            </a:r>
            <a:r>
              <a:rPr lang="ru-RU" sz="1400" dirty="0" err="1" smtClean="0"/>
              <a:t>преработващата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промишленост</a:t>
            </a:r>
            <a:r>
              <a:rPr lang="ru-RU" sz="1400" dirty="0" smtClean="0"/>
              <a:t> в община </a:t>
            </a:r>
            <a:r>
              <a:rPr lang="ru-RU" sz="1400" dirty="0" err="1" smtClean="0"/>
              <a:t>Враца</a:t>
            </a:r>
            <a:r>
              <a:rPr lang="ru-RU" sz="1400" dirty="0" smtClean="0"/>
              <a:t> се </a:t>
            </a:r>
            <a:r>
              <a:rPr lang="ru-RU" sz="1400" dirty="0" err="1" smtClean="0"/>
              <a:t>нареждат</a:t>
            </a:r>
            <a:r>
              <a:rPr lang="ru-RU" sz="1400" dirty="0" smtClean="0"/>
              <a:t> «</a:t>
            </a:r>
            <a:r>
              <a:rPr lang="ru-RU" sz="1400" dirty="0" err="1" smtClean="0"/>
              <a:t>Холсим</a:t>
            </a:r>
            <a:r>
              <a:rPr lang="ru-RU" sz="1400" dirty="0" smtClean="0"/>
              <a:t> </a:t>
            </a:r>
            <a:r>
              <a:rPr lang="ru-RU" sz="1400" dirty="0" err="1" smtClean="0"/>
              <a:t>България</a:t>
            </a:r>
            <a:r>
              <a:rPr lang="ru-RU" sz="1400" dirty="0" smtClean="0"/>
              <a:t>» АД, «ЗММ-</a:t>
            </a:r>
            <a:r>
              <a:rPr lang="ru-RU" sz="1400" dirty="0" err="1" smtClean="0"/>
              <a:t>Враца</a:t>
            </a:r>
            <a:r>
              <a:rPr lang="ru-RU" sz="1400" dirty="0" smtClean="0"/>
              <a:t>» АД, «</a:t>
            </a:r>
            <a:r>
              <a:rPr lang="ru-RU" sz="1400" dirty="0" err="1" smtClean="0"/>
              <a:t>Центромет</a:t>
            </a:r>
            <a:r>
              <a:rPr lang="ru-RU" sz="1400" dirty="0" smtClean="0"/>
              <a:t>» АД, «</a:t>
            </a:r>
            <a:r>
              <a:rPr lang="ru-RU" sz="1400" dirty="0" err="1" smtClean="0"/>
              <a:t>Лесто</a:t>
            </a:r>
            <a:r>
              <a:rPr lang="ru-RU" sz="1400" dirty="0" smtClean="0"/>
              <a:t> Продукт» ЕООД, </a:t>
            </a:r>
            <a:r>
              <a:rPr lang="bg-BG" sz="1400" dirty="0" smtClean="0"/>
              <a:t>О.М.С. САЛЕРИ Клон България , “КРАНАМАКС” ООД,  “РОМТЕХ 3С” ЕООД.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/>
              <a:t> В </a:t>
            </a:r>
            <a:r>
              <a:rPr lang="ru-RU" sz="1400" dirty="0" err="1" smtClean="0"/>
              <a:t>изграждане</a:t>
            </a:r>
            <a:r>
              <a:rPr lang="ru-RU" sz="1400" dirty="0" smtClean="0"/>
              <a:t> и </a:t>
            </a:r>
            <a:r>
              <a:rPr lang="ru-RU" sz="1400" dirty="0" err="1" smtClean="0"/>
              <a:t>наемане</a:t>
            </a:r>
            <a:r>
              <a:rPr lang="ru-RU" sz="1400" dirty="0" smtClean="0"/>
              <a:t> на </a:t>
            </a:r>
            <a:r>
              <a:rPr lang="ru-RU" sz="1400" dirty="0" err="1" smtClean="0"/>
              <a:t>работна</a:t>
            </a:r>
            <a:r>
              <a:rPr lang="ru-RU" sz="1400" dirty="0" smtClean="0"/>
              <a:t> </a:t>
            </a:r>
            <a:r>
              <a:rPr lang="ru-RU" sz="1400" dirty="0" err="1" smtClean="0"/>
              <a:t>ръка</a:t>
            </a:r>
            <a:r>
              <a:rPr lang="ru-RU" sz="1400" dirty="0" smtClean="0"/>
              <a:t> </a:t>
            </a:r>
            <a:r>
              <a:rPr lang="ru-RU" sz="1400" dirty="0" err="1" smtClean="0"/>
              <a:t>са</a:t>
            </a:r>
            <a:r>
              <a:rPr lang="ru-RU" sz="1400" dirty="0" smtClean="0"/>
              <a:t> «МД </a:t>
            </a:r>
            <a:r>
              <a:rPr lang="ru-RU" sz="1400" dirty="0" err="1"/>
              <a:t>Е</a:t>
            </a:r>
            <a:r>
              <a:rPr lang="ru-RU" sz="1400" dirty="0" err="1" smtClean="0"/>
              <a:t>лектроник</a:t>
            </a:r>
            <a:r>
              <a:rPr lang="ru-RU" sz="1400" dirty="0" smtClean="0"/>
              <a:t>» ЕООД и «</a:t>
            </a:r>
            <a:r>
              <a:rPr lang="ru-RU" sz="1400" dirty="0" err="1" smtClean="0"/>
              <a:t>Теклас-България</a:t>
            </a:r>
            <a:r>
              <a:rPr lang="ru-RU" sz="1400" dirty="0" smtClean="0"/>
              <a:t>» ЕАД 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/>
              <a:t>В </a:t>
            </a:r>
            <a:r>
              <a:rPr lang="ru-RU" sz="1400" dirty="0" err="1" smtClean="0"/>
              <a:t>общината</a:t>
            </a:r>
            <a:r>
              <a:rPr lang="ru-RU" sz="1400" dirty="0" smtClean="0"/>
              <a:t> </a:t>
            </a:r>
            <a:r>
              <a:rPr lang="ru-RU" sz="1400" dirty="0" err="1" smtClean="0"/>
              <a:t>работят</a:t>
            </a:r>
            <a:r>
              <a:rPr lang="ru-RU" sz="1400" dirty="0" smtClean="0"/>
              <a:t> и </a:t>
            </a:r>
            <a:r>
              <a:rPr lang="ru-RU" sz="1400" dirty="0" err="1" smtClean="0"/>
              <a:t>няколко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големи</a:t>
            </a:r>
            <a:r>
              <a:rPr lang="ru-RU" sz="1400" dirty="0" smtClean="0"/>
              <a:t> производители на облекла – </a:t>
            </a:r>
            <a:r>
              <a:rPr lang="ru-RU" sz="1400" dirty="0" smtClean="0"/>
              <a:t>«</a:t>
            </a:r>
            <a:r>
              <a:rPr lang="ru-RU" sz="1400" dirty="0" smtClean="0"/>
              <a:t>РБО» ЕООД </a:t>
            </a:r>
            <a:r>
              <a:rPr lang="ru-RU" sz="1400" dirty="0" smtClean="0"/>
              <a:t>и «</a:t>
            </a:r>
            <a:r>
              <a:rPr lang="ru-RU" sz="1400" dirty="0" err="1" smtClean="0"/>
              <a:t>Чимбидиум</a:t>
            </a:r>
            <a:r>
              <a:rPr lang="ru-RU" sz="1400" dirty="0" smtClean="0"/>
              <a:t>» ЕООД.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err="1"/>
              <a:t>Х</a:t>
            </a:r>
            <a:r>
              <a:rPr lang="ru-RU" sz="1400" dirty="0" err="1" smtClean="0"/>
              <a:t>ранително-вкусовата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промишленост</a:t>
            </a:r>
            <a:r>
              <a:rPr lang="ru-RU" sz="1400" dirty="0" smtClean="0"/>
              <a:t> – «Лалов и </a:t>
            </a:r>
            <a:r>
              <a:rPr lang="ru-RU" sz="1400" dirty="0" err="1" smtClean="0"/>
              <a:t>Вачев</a:t>
            </a:r>
            <a:r>
              <a:rPr lang="ru-RU" sz="1400" dirty="0" smtClean="0"/>
              <a:t>» и «</a:t>
            </a:r>
            <a:r>
              <a:rPr lang="ru-RU" sz="1400" dirty="0" err="1" smtClean="0"/>
              <a:t>Ивагус</a:t>
            </a:r>
            <a:r>
              <a:rPr lang="ru-RU" sz="1400" dirty="0" smtClean="0"/>
              <a:t>», «</a:t>
            </a:r>
            <a:r>
              <a:rPr lang="ru-RU" sz="1400" dirty="0" err="1" smtClean="0"/>
              <a:t>Млечен</a:t>
            </a:r>
            <a:r>
              <a:rPr lang="ru-RU" sz="1400" dirty="0" smtClean="0"/>
              <a:t> рай», «</a:t>
            </a:r>
            <a:r>
              <a:rPr lang="ru-RU" sz="1400" dirty="0" err="1" smtClean="0"/>
              <a:t>Нивего</a:t>
            </a:r>
            <a:r>
              <a:rPr lang="ru-RU" sz="1400" dirty="0" smtClean="0"/>
              <a:t>» и «</a:t>
            </a:r>
            <a:r>
              <a:rPr lang="ru-RU" sz="1400" dirty="0" err="1" smtClean="0"/>
              <a:t>Зоров</a:t>
            </a:r>
            <a:r>
              <a:rPr lang="ru-RU" sz="1400" dirty="0" smtClean="0"/>
              <a:t> 91».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Контейнер за картина 8" descr="25484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2058" r="32058"/>
          <a:stretch>
            <a:fillRect/>
          </a:stretch>
        </p:blipFill>
        <p:spPr>
          <a:xfrm>
            <a:off x="0" y="0"/>
            <a:ext cx="6096000" cy="6371351"/>
          </a:xfrm>
        </p:spPr>
      </p:pic>
      <p:pic>
        <p:nvPicPr>
          <p:cNvPr id="11" name="Picture 2" descr="Vra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4401" y="5545667"/>
            <a:ext cx="1965600" cy="1312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20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92691" y="1677403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2" y="421995"/>
            <a:ext cx="5410000" cy="1124345"/>
          </a:xfrm>
        </p:spPr>
        <p:txBody>
          <a:bodyPr/>
          <a:lstStyle/>
          <a:p>
            <a:r>
              <a:rPr lang="bg-BG" dirty="0" smtClean="0"/>
              <a:t>Пазар на труда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067" y="1896534"/>
            <a:ext cx="5472000" cy="424466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bg-BG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Безработицата в общината е 3.47%. Общият </a:t>
            </a:r>
            <a:r>
              <a:rPr lang="bg-BG" sz="1400" dirty="0">
                <a:ea typeface="Times New Roman" panose="02020603050405020304" pitchFamily="18" charset="0"/>
                <a:cs typeface="Arial" panose="020B0604020202020204" pitchFamily="34" charset="0"/>
              </a:rPr>
              <a:t>брой на безработните лица в края на месец септември 2022г., регистрирани в Дирекция “Бюро по труда” е </a:t>
            </a:r>
            <a:r>
              <a:rPr lang="bg-BG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1662. </a:t>
            </a:r>
          </a:p>
          <a:p>
            <a:pPr algn="just">
              <a:lnSpc>
                <a:spcPct val="150000"/>
              </a:lnSpc>
            </a:pPr>
            <a:r>
              <a:rPr lang="bg-BG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Безработните </a:t>
            </a:r>
            <a:r>
              <a:rPr lang="bg-BG" sz="1400" dirty="0">
                <a:ea typeface="Times New Roman" panose="02020603050405020304" pitchFamily="18" charset="0"/>
                <a:cs typeface="Arial" panose="020B0604020202020204" pitchFamily="34" charset="0"/>
              </a:rPr>
              <a:t>младежи без специалност са 67,65%, а с основно и по-ниско образование – 39,08%. </a:t>
            </a:r>
            <a:r>
              <a:rPr lang="bg-BG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Броят </a:t>
            </a:r>
            <a:r>
              <a:rPr lang="bg-BG" sz="1400" dirty="0">
                <a:ea typeface="Times New Roman" panose="02020603050405020304" pitchFamily="18" charset="0"/>
                <a:cs typeface="Arial" panose="020B0604020202020204" pitchFamily="34" charset="0"/>
              </a:rPr>
              <a:t>на продължително безработните младежи до 29 години е 26 и представляват 8,07%  от общия брой продължително безработни </a:t>
            </a:r>
            <a:r>
              <a:rPr lang="bg-BG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лица.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bg-BG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Свободните работни места в края на месеца са 106 броя.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bg-BG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Статистиката показва </a:t>
            </a:r>
            <a:r>
              <a:rPr lang="bg-BG" sz="1400" dirty="0">
                <a:ea typeface="Times New Roman" panose="02020603050405020304" pitchFamily="18" charset="0"/>
                <a:cs typeface="Arial" panose="020B0604020202020204" pitchFamily="34" charset="0"/>
              </a:rPr>
              <a:t>траен спад на равнището на безработица и  увеличаване броя на включените в заетост лица.</a:t>
            </a:r>
          </a:p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Контейнер за картина 7" descr="pazar-na-truda.pn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921" r="21921"/>
          <a:stretch>
            <a:fillRect/>
          </a:stretch>
        </p:blipFill>
        <p:spPr>
          <a:xfrm>
            <a:off x="6079067" y="-1"/>
            <a:ext cx="6112932" cy="6371351"/>
          </a:xfrm>
        </p:spPr>
      </p:pic>
      <p:pic>
        <p:nvPicPr>
          <p:cNvPr id="10" name="Picture 2" descr="Vra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4401" y="5461001"/>
            <a:ext cx="1965600" cy="139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209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866" y="269595"/>
            <a:ext cx="5410000" cy="1124345"/>
          </a:xfrm>
        </p:spPr>
        <p:txBody>
          <a:bodyPr/>
          <a:lstStyle/>
          <a:p>
            <a:r>
              <a:rPr lang="bg-BG" dirty="0" smtClean="0"/>
              <a:t>Инвестиции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3865" y="1938867"/>
            <a:ext cx="5367868" cy="4032999"/>
          </a:xfrm>
        </p:spPr>
        <p:txBody>
          <a:bodyPr/>
          <a:lstStyle/>
          <a:p>
            <a:pPr algn="just"/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Въведени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редица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облекчения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за нови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инвеститори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и представители на бизнеса,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които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желаят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да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разширят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своята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дейност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Оперативна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„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Иновации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и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конкурентоспособност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фирми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от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общината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подобряват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производствения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си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капацитет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повишават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енергийната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си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ефективност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Реконструкция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преустройство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модернизация и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въвеждане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енергоспестяващи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мерки на Комплекс за образование на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Медицински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университет – София, филиал „Проф. д-р Иван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Митев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 – гр.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Враца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състоящ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се от пет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сгради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и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дворно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място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Оперативна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„Развитие на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човешките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ресурси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” - </a:t>
            </a:r>
            <a:r>
              <a:rPr lang="bg-BG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интегрирани социални услуги,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подобряване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качеството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на живот и на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достъпа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до услуги за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социално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включване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 отговор на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комплексните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потребности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През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2019 </a:t>
            </a:r>
            <a:r>
              <a:rPr lang="ru-RU" sz="1400" dirty="0" smtClean="0"/>
              <a:t>г.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«МД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Електроник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» ЕООД и «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Теклас-България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» ЕАД </a:t>
            </a:r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направиха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пърите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копки по </a:t>
            </a:r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изграждането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производствените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халетата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и  </a:t>
            </a:r>
            <a:r>
              <a:rPr lang="ru-R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поетапно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наемане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на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работна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ръка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1400" dirty="0"/>
          </a:p>
          <a:p>
            <a:pPr marL="0" indent="0" algn="just">
              <a:buNone/>
            </a:pPr>
            <a:r>
              <a:rPr lang="ru-RU" sz="1200" dirty="0" smtClean="0"/>
              <a:t> </a:t>
            </a:r>
            <a:endParaRPr lang="bg-BG" sz="1200" dirty="0" smtClean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2" descr="Vra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4767" y="5748866"/>
            <a:ext cx="1626966" cy="1109133"/>
          </a:xfrm>
          <a:prstGeom prst="rect">
            <a:avLst/>
          </a:prstGeom>
          <a:noFill/>
        </p:spPr>
      </p:pic>
      <p:pic>
        <p:nvPicPr>
          <p:cNvPr id="10" name="Контейнер за картина 9" descr="rast-na-prekite-investicii-v-balgaria-za-anuari-1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592" r="21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72209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Институции, предлагащи обучение на възрастни в община Враца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734" y="1613201"/>
            <a:ext cx="5472000" cy="360000"/>
          </a:xfrm>
        </p:spPr>
        <p:txBody>
          <a:bodyPr/>
          <a:lstStyle/>
          <a:p>
            <a:r>
              <a:rPr lang="bg-BG" sz="2800" dirty="0" smtClean="0"/>
              <a:t>Училища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353733"/>
            <a:ext cx="5472000" cy="3462867"/>
          </a:xfrm>
        </p:spPr>
        <p:txBody>
          <a:bodyPr/>
          <a:lstStyle/>
          <a:p>
            <a:r>
              <a:rPr lang="bg-BG" sz="2400" dirty="0" smtClean="0"/>
              <a:t>Професионални гимназии  - 3</a:t>
            </a:r>
          </a:p>
          <a:p>
            <a:r>
              <a:rPr lang="bg-BG" sz="2400" dirty="0" smtClean="0"/>
              <a:t>Профилирани гимназии  - 2</a:t>
            </a:r>
          </a:p>
          <a:p>
            <a:r>
              <a:rPr lang="bg-BG" sz="2400" dirty="0" smtClean="0"/>
              <a:t>Средни училища – 5</a:t>
            </a:r>
          </a:p>
          <a:p>
            <a:r>
              <a:rPr lang="bg-BG" sz="2400" dirty="0" smtClean="0"/>
              <a:t>Спортно училище – 1 </a:t>
            </a:r>
          </a:p>
          <a:p>
            <a:r>
              <a:rPr lang="bg-BG" sz="2400" dirty="0" smtClean="0"/>
              <a:t>Обединени училища – 3</a:t>
            </a:r>
          </a:p>
          <a:p>
            <a:r>
              <a:rPr lang="bg-BG" sz="2400" dirty="0" smtClean="0"/>
              <a:t>СУ “Мито </a:t>
            </a:r>
            <a:r>
              <a:rPr lang="bg-BG" sz="2400" dirty="0" err="1" smtClean="0"/>
              <a:t>Орозов</a:t>
            </a:r>
            <a:r>
              <a:rPr lang="bg-BG" sz="2400" dirty="0" smtClean="0"/>
              <a:t>” – 1 </a:t>
            </a:r>
          </a:p>
          <a:p>
            <a:endParaRPr lang="bg-BG" dirty="0" smtClean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00" y="1672992"/>
            <a:ext cx="5472000" cy="358775"/>
          </a:xfrm>
        </p:spPr>
        <p:txBody>
          <a:bodyPr/>
          <a:lstStyle/>
          <a:p>
            <a:r>
              <a:rPr lang="bg-BG" sz="2800" dirty="0" smtClean="0"/>
              <a:t>Висши учебни заведения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311401"/>
            <a:ext cx="5472113" cy="2832100"/>
          </a:xfrm>
        </p:spPr>
        <p:txBody>
          <a:bodyPr/>
          <a:lstStyle/>
          <a:p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Колежи – 0</a:t>
            </a:r>
          </a:p>
          <a:p>
            <a:pPr lvl="0"/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Филиал на ВТУ “Св. св. Кирил и Методий”</a:t>
            </a:r>
          </a:p>
          <a:p>
            <a:pPr lvl="0"/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Филиал "Проф. д-р Иван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Митев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" –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Враца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на МУ - София</a:t>
            </a:r>
            <a:endParaRPr lang="bg-BG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194" name="Picture 2" descr="Vra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4401" y="5461001"/>
            <a:ext cx="1965600" cy="139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88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Институции, предлагащи обучение на възрастни в община Враца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267" y="1206801"/>
            <a:ext cx="8686599" cy="360000"/>
          </a:xfrm>
        </p:spPr>
        <p:txBody>
          <a:bodyPr/>
          <a:lstStyle/>
          <a:p>
            <a:r>
              <a:rPr lang="bg-BG" sz="2800" dirty="0" smtClean="0"/>
              <a:t>Центрове за професионално обучение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43667"/>
            <a:ext cx="5472000" cy="4394200"/>
          </a:xfrm>
        </p:spPr>
        <p:txBody>
          <a:bodyPr/>
          <a:lstStyle/>
          <a:p>
            <a:r>
              <a:rPr lang="ru-RU" dirty="0" smtClean="0"/>
              <a:t>ЦПО "ТРЕНИНГ АРЕА" </a:t>
            </a:r>
            <a:r>
              <a:rPr lang="ru-RU" dirty="0" err="1" smtClean="0"/>
              <a:t>към</a:t>
            </a:r>
            <a:r>
              <a:rPr lang="ru-RU" dirty="0" smtClean="0"/>
              <a:t> "ЕКСПИРИАНС АРЕА" ЕООД</a:t>
            </a:r>
            <a:endParaRPr lang="bg-BG" dirty="0" smtClean="0"/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Сдружение</a:t>
            </a:r>
            <a:r>
              <a:rPr lang="ru-RU" dirty="0" smtClean="0"/>
              <a:t> с </a:t>
            </a:r>
            <a:r>
              <a:rPr lang="ru-RU" dirty="0" err="1" smtClean="0"/>
              <a:t>нестопанска</a:t>
            </a:r>
            <a:r>
              <a:rPr lang="ru-RU" dirty="0" smtClean="0"/>
              <a:t> цел "</a:t>
            </a:r>
            <a:r>
              <a:rPr lang="ru-RU" dirty="0" err="1" smtClean="0"/>
              <a:t>Агенция</a:t>
            </a:r>
            <a:r>
              <a:rPr lang="ru-RU" dirty="0" smtClean="0"/>
              <a:t> </a:t>
            </a:r>
            <a:r>
              <a:rPr lang="ru-RU" dirty="0" err="1" smtClean="0"/>
              <a:t>Здраве</a:t>
            </a:r>
            <a:r>
              <a:rPr lang="ru-RU" dirty="0" smtClean="0"/>
              <a:t> и </a:t>
            </a:r>
            <a:r>
              <a:rPr lang="ru-RU" dirty="0" err="1" smtClean="0"/>
              <a:t>грижи</a:t>
            </a:r>
            <a:r>
              <a:rPr lang="ru-RU" dirty="0" smtClean="0"/>
              <a:t>«</a:t>
            </a:r>
          </a:p>
          <a:p>
            <a:r>
              <a:rPr lang="bg-BG" dirty="0" smtClean="0"/>
              <a:t>ЦПО Мърфи-М към Мърфи М ЕООД</a:t>
            </a:r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Академия </a:t>
            </a:r>
            <a:r>
              <a:rPr lang="ru-RU" dirty="0" err="1" smtClean="0"/>
              <a:t>Бионд</a:t>
            </a:r>
            <a:r>
              <a:rPr lang="ru-RU" dirty="0" smtClean="0"/>
              <a:t> ООД</a:t>
            </a:r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ОКЕЙ ПЛЮС ЕООД</a:t>
            </a:r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"ЕЛЗА - ЕВРО КОНСУЛТ" ЕООД</a:t>
            </a:r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"</a:t>
            </a:r>
            <a:r>
              <a:rPr lang="ru-RU" dirty="0" err="1" smtClean="0"/>
              <a:t>Медико</a:t>
            </a:r>
            <a:r>
              <a:rPr lang="ru-RU" dirty="0" smtClean="0"/>
              <a:t> </a:t>
            </a:r>
            <a:r>
              <a:rPr lang="ru-RU" dirty="0" err="1" smtClean="0"/>
              <a:t>Инженеринг</a:t>
            </a:r>
            <a:r>
              <a:rPr lang="ru-RU" dirty="0" smtClean="0"/>
              <a:t>" ООД</a:t>
            </a:r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Център</a:t>
            </a:r>
            <a:r>
              <a:rPr lang="ru-RU" dirty="0" smtClean="0"/>
              <a:t> за </a:t>
            </a:r>
            <a:r>
              <a:rPr lang="ru-RU" dirty="0" err="1" smtClean="0"/>
              <a:t>професионално</a:t>
            </a:r>
            <a:r>
              <a:rPr lang="ru-RU" dirty="0" smtClean="0"/>
              <a:t> обучение </a:t>
            </a:r>
            <a:r>
              <a:rPr lang="ru-RU" dirty="0" err="1" smtClean="0"/>
              <a:t>към</a:t>
            </a:r>
            <a:r>
              <a:rPr lang="ru-RU" dirty="0" smtClean="0"/>
              <a:t> "Е И М </a:t>
            </a:r>
            <a:r>
              <a:rPr lang="ru-RU" dirty="0" err="1" smtClean="0"/>
              <a:t>Консулт</a:t>
            </a:r>
            <a:r>
              <a:rPr lang="ru-RU" dirty="0" smtClean="0"/>
              <a:t>" ООД</a:t>
            </a:r>
            <a:endParaRPr lang="bg-BG" dirty="0" smtClean="0"/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Агенция</a:t>
            </a:r>
            <a:r>
              <a:rPr lang="ru-RU" dirty="0" smtClean="0"/>
              <a:t> за </a:t>
            </a:r>
            <a:r>
              <a:rPr lang="ru-RU" dirty="0" err="1" smtClean="0"/>
              <a:t>регионално</a:t>
            </a:r>
            <a:r>
              <a:rPr lang="ru-RU" dirty="0" smtClean="0"/>
              <a:t> и </a:t>
            </a:r>
            <a:r>
              <a:rPr lang="ru-RU" dirty="0" err="1" smtClean="0"/>
              <a:t>икономическо</a:t>
            </a:r>
            <a:r>
              <a:rPr lang="ru-RU" dirty="0" smtClean="0"/>
              <a:t> развитие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201333"/>
            <a:ext cx="5472113" cy="3175000"/>
          </a:xfrm>
        </p:spPr>
        <p:txBody>
          <a:bodyPr/>
          <a:lstStyle/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Сдружение</a:t>
            </a:r>
            <a:r>
              <a:rPr lang="ru-RU" dirty="0" smtClean="0"/>
              <a:t> с </a:t>
            </a:r>
            <a:r>
              <a:rPr lang="ru-RU" dirty="0" err="1" smtClean="0"/>
              <a:t>нестопанска</a:t>
            </a:r>
            <a:r>
              <a:rPr lang="ru-RU" dirty="0" smtClean="0"/>
              <a:t> цел “</a:t>
            </a:r>
            <a:r>
              <a:rPr lang="ru-RU" dirty="0" err="1" smtClean="0"/>
              <a:t>Индустриална</a:t>
            </a:r>
            <a:r>
              <a:rPr lang="ru-RU" dirty="0" smtClean="0"/>
              <a:t> </a:t>
            </a:r>
            <a:r>
              <a:rPr lang="ru-RU" dirty="0" err="1" smtClean="0"/>
              <a:t>стопанска</a:t>
            </a:r>
            <a:r>
              <a:rPr lang="ru-RU" dirty="0" smtClean="0"/>
              <a:t> </a:t>
            </a:r>
            <a:r>
              <a:rPr lang="ru-RU" dirty="0" err="1" smtClean="0"/>
              <a:t>камара</a:t>
            </a:r>
            <a:r>
              <a:rPr lang="ru-RU" dirty="0" smtClean="0"/>
              <a:t> /</a:t>
            </a:r>
            <a:r>
              <a:rPr lang="ru-RU" dirty="0" err="1" smtClean="0"/>
              <a:t>асоциация</a:t>
            </a:r>
            <a:r>
              <a:rPr lang="ru-RU" dirty="0" smtClean="0"/>
              <a:t>/ – </a:t>
            </a:r>
            <a:r>
              <a:rPr lang="ru-RU" dirty="0" err="1" smtClean="0"/>
              <a:t>Враца</a:t>
            </a:r>
            <a:endParaRPr lang="ru-RU" dirty="0" smtClean="0"/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ЕТ “Деметра – Мая </a:t>
            </a:r>
            <a:r>
              <a:rPr lang="ru-RU" dirty="0" err="1" smtClean="0"/>
              <a:t>Антова</a:t>
            </a:r>
            <a:r>
              <a:rPr lang="ru-RU" dirty="0" smtClean="0"/>
              <a:t> гр. </a:t>
            </a:r>
            <a:r>
              <a:rPr lang="ru-RU" dirty="0" err="1" smtClean="0"/>
              <a:t>Враца</a:t>
            </a:r>
            <a:endParaRPr lang="ru-RU" dirty="0" smtClean="0"/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Сдружение</a:t>
            </a:r>
            <a:r>
              <a:rPr lang="ru-RU" dirty="0" smtClean="0"/>
              <a:t> с </a:t>
            </a:r>
            <a:r>
              <a:rPr lang="ru-RU" dirty="0" err="1" smtClean="0"/>
              <a:t>нестопанска</a:t>
            </a:r>
            <a:r>
              <a:rPr lang="ru-RU" dirty="0" smtClean="0"/>
              <a:t> цел “Дом на </a:t>
            </a:r>
            <a:r>
              <a:rPr lang="ru-RU" dirty="0" err="1" smtClean="0"/>
              <a:t>науката</a:t>
            </a:r>
            <a:r>
              <a:rPr lang="ru-RU" dirty="0" smtClean="0"/>
              <a:t> и </a:t>
            </a:r>
            <a:r>
              <a:rPr lang="ru-RU" dirty="0" err="1" smtClean="0"/>
              <a:t>техниката</a:t>
            </a:r>
            <a:endParaRPr lang="ru-RU" dirty="0" smtClean="0"/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“АВТО ШКОЛА ЕООД гр. </a:t>
            </a:r>
            <a:r>
              <a:rPr lang="ru-RU" dirty="0" err="1" smtClean="0"/>
              <a:t>Враца</a:t>
            </a:r>
            <a:endParaRPr lang="ru-RU" dirty="0" smtClean="0"/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EТ “МЕКСИКО – ПЕ – </a:t>
            </a:r>
            <a:r>
              <a:rPr lang="ru-RU" dirty="0" err="1" smtClean="0"/>
              <a:t>Петър</a:t>
            </a:r>
            <a:r>
              <a:rPr lang="ru-RU" dirty="0" smtClean="0"/>
              <a:t> Йорданов гр. </a:t>
            </a:r>
            <a:r>
              <a:rPr lang="ru-RU" dirty="0" err="1" smtClean="0"/>
              <a:t>Враца</a:t>
            </a:r>
            <a:endParaRPr lang="ru-RU" dirty="0" smtClean="0"/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"Джи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Консулт</a:t>
            </a:r>
            <a:r>
              <a:rPr lang="ru-RU" dirty="0" smtClean="0"/>
              <a:t>" ЕООД</a:t>
            </a:r>
          </a:p>
          <a:p>
            <a:r>
              <a:rPr lang="ru-RU" dirty="0" smtClean="0"/>
              <a:t>ЦПО </a:t>
            </a:r>
            <a:r>
              <a:rPr lang="ru-RU" dirty="0" err="1" smtClean="0"/>
              <a:t>към</a:t>
            </a:r>
            <a:r>
              <a:rPr lang="ru-RU" dirty="0" smtClean="0"/>
              <a:t> ЕТ "</a:t>
            </a:r>
            <a:r>
              <a:rPr lang="ru-RU" dirty="0" err="1" smtClean="0"/>
              <a:t>Квалитех</a:t>
            </a:r>
            <a:r>
              <a:rPr lang="ru-RU" dirty="0" smtClean="0"/>
              <a:t> - Вера </a:t>
            </a:r>
            <a:r>
              <a:rPr lang="ru-RU" dirty="0" err="1" smtClean="0"/>
              <a:t>Комитска</a:t>
            </a:r>
            <a:r>
              <a:rPr lang="ru-RU" dirty="0" smtClean="0"/>
              <a:t>"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194" name="Picture 2" descr="Vra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4401" y="5706533"/>
            <a:ext cx="1965600" cy="115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883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xmlns="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-8884"/>
            <a:ext cx="9780588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3287358"/>
            <a:ext cx="5956300" cy="1944000"/>
          </a:xfrm>
        </p:spPr>
        <p:txBody>
          <a:bodyPr/>
          <a:lstStyle/>
          <a:p>
            <a:r>
              <a:rPr lang="bg-BG" dirty="0" smtClean="0"/>
              <a:t>Добри практики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Vra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4401" y="5706533"/>
            <a:ext cx="1965600" cy="115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167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652</Words>
  <Application>Microsoft Office PowerPoint</Application>
  <PresentationFormat>По избор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Theme</vt:lpstr>
      <vt:lpstr>Община Враца и обучението на възрастни</vt:lpstr>
      <vt:lpstr>Слайд 2</vt:lpstr>
      <vt:lpstr>Слайд 3</vt:lpstr>
      <vt:lpstr>Икономика</vt:lpstr>
      <vt:lpstr>Пазар на труда</vt:lpstr>
      <vt:lpstr>Инвестиции</vt:lpstr>
      <vt:lpstr>Институции, предлагащи обучение на възрастни в община Враца</vt:lpstr>
      <vt:lpstr>Институции, предлагащи обучение на възрастни в община Враца</vt:lpstr>
      <vt:lpstr>Добри практики</vt:lpstr>
      <vt:lpstr>Осъществени обучения </vt:lpstr>
      <vt:lpstr>Никога не спираме да учим, дори косвено.  Гюстав Флобер</vt:lpstr>
      <vt:lpstr>Large image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2022-10-13T14:25:24Z</dcterms:created>
  <dcterms:modified xsi:type="dcterms:W3CDTF">2022-10-17T17:57:28Z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