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2" r:id="rId3"/>
    <p:sldId id="283" r:id="rId4"/>
    <p:sldId id="284" r:id="rId5"/>
    <p:sldId id="285" r:id="rId6"/>
    <p:sldId id="286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3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DDED-8ED6-4570-983E-627CFDC6EF89}" type="datetimeFigureOut">
              <a:rPr lang="bg-BG" smtClean="0"/>
              <a:pPr/>
              <a:t>1.4.2015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A47B4-550C-4B01-8661-0F6BECBBA287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534083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FF8B-029E-4786-ACAB-3173603803F6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A77A-E666-4051-92B1-83CDC195A74B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084-D8A3-473A-9AE5-5A10532C2ABA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8D08-89E7-48B6-B9AE-1227A4F2C48F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ECB6-7C96-4F58-B675-508D6BF607C9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4FF6-5AFF-4648-9EE5-182B3F1B1C19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950D-7677-42E1-8B53-33E7A74A59EA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8931-EEF3-4F18-A1A4-14EE6E0750E7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CFF8-E5E8-40F2-B20C-3FF85DC0FDFB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23A-4184-453E-8864-AD923D056D9B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4CA9-260B-48EA-ACCA-649C61F55C0D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2F2DC-1863-4EB7-9F34-010A4B5E9F1D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lll.mon.b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ROJECT_LLL\Letterhead\Заглавни вкл. финални варианти\фон на заглав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1520" y="601980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600" b="1" dirty="0">
                <a:solidFill>
                  <a:schemeClr val="bg1"/>
                </a:solidFill>
                <a:cs typeface="Times New Roman" pitchFamily="18" charset="0"/>
              </a:rPr>
              <a:t>г</a:t>
            </a:r>
            <a:r>
              <a:rPr lang="bg-BG" sz="3600" b="1" dirty="0" smtClean="0">
                <a:solidFill>
                  <a:schemeClr val="bg1"/>
                </a:solidFill>
                <a:cs typeface="Times New Roman" pitchFamily="18" charset="0"/>
              </a:rPr>
              <a:t>рад Пловдив, 2 и 3 април 2015 г.</a:t>
            </a:r>
            <a:endParaRPr lang="bg-BG" sz="36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Картина 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2325" y="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9894" y="952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095625" y="727075"/>
            <a:ext cx="295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0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0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0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0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251520" y="1295400"/>
            <a:ext cx="864096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36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Times New Roman" pitchFamily="18" charset="0"/>
              </a:rPr>
              <a:t>Приоритети на </a:t>
            </a:r>
            <a:r>
              <a:rPr lang="bg-BG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Times New Roman" pitchFamily="18" charset="0"/>
              </a:rPr>
              <a:t>Обновената Европейска </a:t>
            </a:r>
            <a:r>
              <a:rPr lang="bg-BG" sz="36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Times New Roman" pitchFamily="18" charset="0"/>
              </a:rPr>
              <a:t>програма за учене на възрастни и постигнати резултати в България </a:t>
            </a:r>
            <a:endParaRPr lang="bg-BG" sz="3600" b="1" dirty="0" smtClean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Times New Roman" pitchFamily="18" charset="0"/>
            </a:endParaRPr>
          </a:p>
          <a:p>
            <a:r>
              <a:rPr lang="bg-BG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Times New Roman" pitchFamily="18" charset="0"/>
              </a:rPr>
              <a:t>през </a:t>
            </a:r>
            <a:r>
              <a:rPr lang="bg-BG" sz="36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Times New Roman" pitchFamily="18" charset="0"/>
              </a:rPr>
              <a:t>периода 2012-2014 г.</a:t>
            </a:r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251520" y="4114801"/>
            <a:ext cx="864096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„Ролята на областните координатори </a:t>
            </a:r>
            <a:endParaRPr lang="bg-BG" sz="2800" b="1" dirty="0" smtClean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за </a:t>
            </a: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образование и обучение на възрастни в България“</a:t>
            </a:r>
          </a:p>
          <a:p>
            <a:pPr>
              <a:spcBef>
                <a:spcPct val="0"/>
              </a:spcBef>
            </a:pP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Семинар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bg-BG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Две основни теми</a:t>
            </a:r>
            <a:endParaRPr lang="bg-BG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320480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g-BG" sz="4500" b="1" dirty="0" smtClean="0">
                <a:solidFill>
                  <a:schemeClr val="accent5">
                    <a:lumMod val="75000"/>
                  </a:schemeClr>
                </a:solidFill>
              </a:rPr>
              <a:t>Приоритети на Обновената Европейска програма за учене на възрастни</a:t>
            </a:r>
          </a:p>
          <a:p>
            <a:pPr marL="0" indent="0" algn="ctr">
              <a:buNone/>
            </a:pPr>
            <a:r>
              <a:rPr lang="bg-BG" sz="4500" b="1" dirty="0" smtClean="0">
                <a:solidFill>
                  <a:schemeClr val="accent5">
                    <a:lumMod val="75000"/>
                  </a:schemeClr>
                </a:solidFill>
              </a:rPr>
              <a:t>(ЕПУВ)</a:t>
            </a:r>
            <a:endParaRPr lang="bg-BG" sz="45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68760"/>
            <a:ext cx="432048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4500" b="1" dirty="0" smtClean="0">
                <a:solidFill>
                  <a:schemeClr val="accent5">
                    <a:lumMod val="75000"/>
                  </a:schemeClr>
                </a:solidFill>
              </a:rPr>
              <a:t>Постигнати резултати в България през периода </a:t>
            </a:r>
          </a:p>
          <a:p>
            <a:pPr marL="0" indent="0" algn="ctr">
              <a:buNone/>
            </a:pPr>
            <a:r>
              <a:rPr lang="bg-BG" sz="4500" b="1" dirty="0" smtClean="0">
                <a:solidFill>
                  <a:schemeClr val="accent5">
                    <a:lumMod val="75000"/>
                  </a:schemeClr>
                </a:solidFill>
              </a:rPr>
              <a:t>2012-2014 г.</a:t>
            </a:r>
            <a:endParaRPr lang="bg-BG" sz="45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87" y="952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7115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  <a:t>Приоритети на Обновената Европейска програма за учене на възрастни</a:t>
            </a:r>
            <a:endParaRPr lang="bg-BG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bg-BG" sz="3300" dirty="0">
                <a:solidFill>
                  <a:schemeClr val="accent5">
                    <a:lumMod val="75000"/>
                  </a:schemeClr>
                </a:solidFill>
              </a:rPr>
              <a:t>Ученето за възрастни - жизненоважен елемент от процеса на учене през целия живот;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3300" dirty="0">
                <a:solidFill>
                  <a:schemeClr val="accent5">
                    <a:lumMod val="75000"/>
                  </a:schemeClr>
                </a:solidFill>
              </a:rPr>
              <a:t>Най-слабото звено в развитието на националните системи за учене през целия живот;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3300" dirty="0">
                <a:solidFill>
                  <a:schemeClr val="accent5">
                    <a:lumMod val="75000"/>
                  </a:schemeClr>
                </a:solidFill>
              </a:rPr>
              <a:t>Промяна към политика, основана на резултатите от ученето, в която автономният учещ заема централно място;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3300" dirty="0">
                <a:solidFill>
                  <a:schemeClr val="accent5">
                    <a:lumMod val="75000"/>
                  </a:schemeClr>
                </a:solidFill>
              </a:rPr>
              <a:t>Разработване на многоаспектен модел на управление;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3300" dirty="0">
                <a:solidFill>
                  <a:schemeClr val="accent5">
                    <a:lumMod val="75000"/>
                  </a:schemeClr>
                </a:solidFill>
              </a:rPr>
              <a:t>Адекватен мониторинг на сектора за учене за възрастни за оценяване на мерките на политиката;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3300" dirty="0">
                <a:solidFill>
                  <a:schemeClr val="accent5">
                    <a:lumMod val="75000"/>
                  </a:schemeClr>
                </a:solidFill>
              </a:rPr>
              <a:t>Утвърждаване на ролята на социалните партньори и граж­данското общество.</a:t>
            </a:r>
          </a:p>
          <a:p>
            <a:pPr marL="0" indent="0" algn="ctr">
              <a:buNone/>
            </a:pPr>
            <a:endParaRPr lang="bg-BG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87" y="952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898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r>
              <a:rPr lang="bg-BG" sz="2800" b="1" dirty="0" smtClean="0">
                <a:solidFill>
                  <a:schemeClr val="accent5">
                    <a:lumMod val="75000"/>
                  </a:schemeClr>
                </a:solidFill>
              </a:rPr>
              <a:t>Пет приоритета </a:t>
            </a:r>
            <a:br>
              <a:rPr lang="bg-BG" sz="2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bg-BG" sz="2800" b="1" dirty="0" smtClean="0">
                <a:solidFill>
                  <a:schemeClr val="accent5">
                    <a:lumMod val="75000"/>
                  </a:schemeClr>
                </a:solidFill>
              </a:rPr>
              <a:t>на Обновената Европейска програма </a:t>
            </a:r>
            <a:br>
              <a:rPr lang="bg-BG" sz="2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bg-BG" sz="2800" b="1" dirty="0" smtClean="0">
                <a:solidFill>
                  <a:schemeClr val="accent5">
                    <a:lumMod val="75000"/>
                  </a:schemeClr>
                </a:solidFill>
              </a:rPr>
              <a:t>за учене на възрастни</a:t>
            </a:r>
            <a:endParaRPr lang="bg-BG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251520" y="1268760"/>
            <a:ext cx="864096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bg-BG" sz="2800" dirty="0" smtClean="0">
                <a:solidFill>
                  <a:schemeClr val="accent5">
                    <a:lumMod val="75000"/>
                  </a:schemeClr>
                </a:solidFill>
              </a:rPr>
              <a:t>Превръщане </a:t>
            </a:r>
            <a:r>
              <a:rPr lang="bg-BG" sz="2800" dirty="0">
                <a:solidFill>
                  <a:schemeClr val="accent5">
                    <a:lumMod val="75000"/>
                  </a:schemeClr>
                </a:solidFill>
              </a:rPr>
              <a:t>на ученето през целия живот и </a:t>
            </a:r>
            <a:r>
              <a:rPr lang="bg-BG" sz="2800" dirty="0" smtClean="0">
                <a:solidFill>
                  <a:schemeClr val="accent5">
                    <a:lumMod val="75000"/>
                  </a:schemeClr>
                </a:solidFill>
              </a:rPr>
              <a:t>мобилността </a:t>
            </a:r>
            <a:r>
              <a:rPr lang="bg-BG" sz="2800" dirty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bg-BG" sz="2800" dirty="0" smtClean="0">
                <a:solidFill>
                  <a:schemeClr val="accent5">
                    <a:lumMod val="75000"/>
                  </a:schemeClr>
                </a:solidFill>
              </a:rPr>
              <a:t>реалност</a:t>
            </a:r>
          </a:p>
          <a:p>
            <a:pPr marL="354013" indent="-354013" algn="just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bg-BG" sz="2800" dirty="0">
                <a:solidFill>
                  <a:schemeClr val="accent5">
                    <a:lumMod val="75000"/>
                  </a:schemeClr>
                </a:solidFill>
              </a:rPr>
              <a:t>Подобряване на качеството и ефективността на образованието и обучението</a:t>
            </a:r>
          </a:p>
          <a:p>
            <a:pPr marL="354013" indent="-354013" algn="just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bg-BG" sz="2800" dirty="0">
                <a:solidFill>
                  <a:schemeClr val="accent5">
                    <a:lumMod val="75000"/>
                  </a:schemeClr>
                </a:solidFill>
              </a:rPr>
              <a:t>Насърчаване на </a:t>
            </a:r>
            <a:r>
              <a:rPr lang="bg-BG" sz="2800" dirty="0" err="1">
                <a:solidFill>
                  <a:schemeClr val="accent5">
                    <a:lumMod val="75000"/>
                  </a:schemeClr>
                </a:solidFill>
              </a:rPr>
              <a:t>равнопоставеността</a:t>
            </a:r>
            <a:r>
              <a:rPr lang="bg-BG" sz="2800" dirty="0">
                <a:solidFill>
                  <a:schemeClr val="accent5">
                    <a:lumMod val="75000"/>
                  </a:schemeClr>
                </a:solidFill>
              </a:rPr>
              <a:t>, социалното сближаване и активното гражданско участие посредством ученето за възрастни</a:t>
            </a:r>
          </a:p>
          <a:p>
            <a:pPr marL="354013" indent="-354013" algn="just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bg-BG" sz="2800" dirty="0">
                <a:solidFill>
                  <a:schemeClr val="accent5">
                    <a:lumMod val="75000"/>
                  </a:schemeClr>
                </a:solidFill>
              </a:rPr>
              <a:t>Засилване на творческия дух и новаторството у възрастните и в учебната им среда</a:t>
            </a:r>
          </a:p>
          <a:p>
            <a:pPr marL="354013" indent="-354013" algn="just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bg-BG" sz="2800" dirty="0">
                <a:solidFill>
                  <a:schemeClr val="accent5">
                    <a:lumMod val="75000"/>
                  </a:schemeClr>
                </a:solidFill>
              </a:rPr>
              <a:t>Подобряване на базата знания, свързани с ученето за възрастни, и на мониторинга в този сектор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bg-BG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87" y="952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250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87" y="952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4162"/>
          </a:xfrm>
        </p:spPr>
        <p:txBody>
          <a:bodyPr>
            <a:noAutofit/>
          </a:bodyPr>
          <a:lstStyle/>
          <a:p>
            <a:r>
              <a:rPr lang="bg-BG" sz="2800" b="1" dirty="0" smtClean="0">
                <a:solidFill>
                  <a:schemeClr val="accent5">
                    <a:lumMod val="75000"/>
                  </a:schemeClr>
                </a:solidFill>
              </a:rPr>
              <a:t>През периода 2012-2014 г. България обвърза изпълнението на приоритетите на ЕПУВ и дефинира  следните национални цели</a:t>
            </a:r>
            <a:endParaRPr lang="bg-BG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1"/>
            <a:ext cx="8640960" cy="208823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g-BG" b="1" dirty="0">
                <a:solidFill>
                  <a:schemeClr val="accent5">
                    <a:lumMod val="75000"/>
                  </a:schemeClr>
                </a:solidFill>
              </a:rPr>
              <a:t>Обща цел: </a:t>
            </a:r>
            <a:endParaRPr lang="bg-BG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bg-BG" dirty="0">
                <a:solidFill>
                  <a:schemeClr val="accent5">
                    <a:lumMod val="75000"/>
                  </a:schemeClr>
                </a:solidFill>
              </a:rPr>
              <a:t>Повишаване степента на участие на възрастни в ученето през целия живот чрез координирани и съгласувани действия на всички заинтересовани страни.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251520" y="3429000"/>
            <a:ext cx="8640960" cy="3384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g-BG" sz="7500" b="1" dirty="0" smtClean="0">
                <a:solidFill>
                  <a:schemeClr val="accent5">
                    <a:lumMod val="75000"/>
                  </a:schemeClr>
                </a:solidFill>
              </a:rPr>
              <a:t>Три специфични цели: </a:t>
            </a:r>
            <a:endParaRPr lang="bg-BG" sz="75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 algn="just"/>
            <a:r>
              <a:rPr lang="bg-BG" sz="5100" dirty="0" smtClean="0">
                <a:solidFill>
                  <a:schemeClr val="accent5">
                    <a:lumMod val="75000"/>
                  </a:schemeClr>
                </a:solidFill>
              </a:rPr>
              <a:t>Подобряване </a:t>
            </a:r>
            <a:r>
              <a:rPr lang="bg-BG" sz="5100" dirty="0">
                <a:solidFill>
                  <a:schemeClr val="accent5">
                    <a:lumMod val="75000"/>
                  </a:schemeClr>
                </a:solidFill>
              </a:rPr>
              <a:t>на взаимодействието между заинтересованите страни и нивата на управление за успешно прилагане на </a:t>
            </a:r>
            <a:r>
              <a:rPr lang="bg-BG" sz="5100" dirty="0" smtClean="0">
                <a:solidFill>
                  <a:schemeClr val="accent5">
                    <a:lumMod val="75000"/>
                  </a:schemeClr>
                </a:solidFill>
              </a:rPr>
              <a:t>ЕПУВ и </a:t>
            </a:r>
            <a:r>
              <a:rPr lang="bg-BG" sz="5100" dirty="0">
                <a:solidFill>
                  <a:schemeClr val="accent5">
                    <a:lumMod val="75000"/>
                  </a:schemeClr>
                </a:solidFill>
              </a:rPr>
              <a:t>преодоляване на проблемите в </a:t>
            </a:r>
            <a:r>
              <a:rPr lang="bg-BG" sz="5100" dirty="0" smtClean="0">
                <a:solidFill>
                  <a:schemeClr val="accent5">
                    <a:lumMod val="75000"/>
                  </a:schemeClr>
                </a:solidFill>
              </a:rPr>
              <a:t>този сектор</a:t>
            </a:r>
            <a:endParaRPr lang="bg-BG" sz="5100" dirty="0">
              <a:solidFill>
                <a:schemeClr val="accent5">
                  <a:lumMod val="75000"/>
                </a:schemeClr>
              </a:solidFill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bg-BG" sz="5100" dirty="0">
              <a:solidFill>
                <a:schemeClr val="accent5">
                  <a:lumMod val="75000"/>
                </a:schemeClr>
              </a:solidFill>
            </a:endParaRPr>
          </a:p>
          <a:p>
            <a:pPr lvl="0" algn="just"/>
            <a:r>
              <a:rPr lang="bg-BG" sz="5100" dirty="0">
                <a:solidFill>
                  <a:schemeClr val="accent5">
                    <a:lumMod val="75000"/>
                  </a:schemeClr>
                </a:solidFill>
              </a:rPr>
              <a:t>Разработване на механизми и инструменти за </a:t>
            </a:r>
            <a:r>
              <a:rPr lang="bg-BG" sz="5100" dirty="0" smtClean="0">
                <a:solidFill>
                  <a:schemeClr val="accent5">
                    <a:lumMod val="75000"/>
                  </a:schemeClr>
                </a:solidFill>
              </a:rPr>
              <a:t>мониторинг и измерване </a:t>
            </a:r>
            <a:r>
              <a:rPr lang="bg-BG" sz="5100" dirty="0">
                <a:solidFill>
                  <a:schemeClr val="accent5">
                    <a:lumMod val="75000"/>
                  </a:schemeClr>
                </a:solidFill>
              </a:rPr>
              <a:t>на напредъка в областта на ученето на </a:t>
            </a:r>
            <a:r>
              <a:rPr lang="bg-BG" sz="5100" dirty="0" smtClean="0">
                <a:solidFill>
                  <a:schemeClr val="accent5">
                    <a:lumMod val="75000"/>
                  </a:schemeClr>
                </a:solidFill>
              </a:rPr>
              <a:t>възрастни</a:t>
            </a:r>
            <a:endParaRPr lang="bg-BG" sz="5100" dirty="0">
              <a:solidFill>
                <a:schemeClr val="accent5">
                  <a:lumMod val="75000"/>
                </a:schemeClr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bg-BG" sz="5100" dirty="0">
              <a:solidFill>
                <a:schemeClr val="accent5">
                  <a:lumMod val="75000"/>
                </a:schemeClr>
              </a:solidFill>
            </a:endParaRPr>
          </a:p>
          <a:p>
            <a:pPr lvl="0" algn="just"/>
            <a:r>
              <a:rPr lang="bg-BG" sz="5100" dirty="0">
                <a:solidFill>
                  <a:schemeClr val="accent5">
                    <a:lumMod val="75000"/>
                  </a:schemeClr>
                </a:solidFill>
              </a:rPr>
              <a:t>Съществено подобряване на информирането на обществеността за значението на ученето на възрастни </a:t>
            </a:r>
            <a:r>
              <a:rPr lang="bg-BG" sz="5100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bg-BG" sz="5100" dirty="0">
                <a:solidFill>
                  <a:schemeClr val="accent5">
                    <a:lumMod val="75000"/>
                  </a:schemeClr>
                </a:solidFill>
              </a:rPr>
              <a:t>за Европейския дневен ред, определящ приоритетите в този сектор</a:t>
            </a:r>
            <a:r>
              <a:rPr lang="bg-BG" sz="51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bg-BG" sz="3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61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r>
              <a:rPr lang="bg-BG" sz="3200" b="1" dirty="0" smtClean="0">
                <a:solidFill>
                  <a:schemeClr val="accent5">
                    <a:lumMod val="75000"/>
                  </a:schemeClr>
                </a:solidFill>
              </a:rPr>
              <a:t>Основни резултати, постигнати от България,</a:t>
            </a:r>
            <a:br>
              <a:rPr lang="bg-BG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bg-BG" sz="3200" b="1" dirty="0" smtClean="0">
                <a:solidFill>
                  <a:schemeClr val="accent5">
                    <a:lumMod val="75000"/>
                  </a:schemeClr>
                </a:solidFill>
              </a:rPr>
              <a:t> през периода 2012-2014 година</a:t>
            </a:r>
            <a:endParaRPr lang="bg-BG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Autofit/>
          </a:bodyPr>
          <a:lstStyle/>
          <a:p>
            <a:pPr marL="536575" indent="-536575"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bg-BG" sz="27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Национална </a:t>
            </a:r>
            <a:r>
              <a:rPr lang="bg-BG" sz="27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координационна група за учене през целия живот;</a:t>
            </a:r>
          </a:p>
          <a:p>
            <a:pPr marL="536575" indent="-536575"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bg-BG" sz="27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на сектора за учене на възрастни;</a:t>
            </a:r>
          </a:p>
          <a:p>
            <a:pPr marL="536575" indent="-536575"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bg-BG" sz="27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 за </a:t>
            </a:r>
            <a:r>
              <a:rPr lang="bg-BG" sz="27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мониторинг, методическо ръководство и </a:t>
            </a:r>
            <a:r>
              <a:rPr lang="bg-BG" sz="27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обучения;</a:t>
            </a:r>
          </a:p>
          <a:p>
            <a:pPr marL="536575" indent="-536575"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bg-BG" sz="27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Национална информационна система;</a:t>
            </a:r>
          </a:p>
          <a:p>
            <a:pPr marL="536575" indent="-536575"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bg-BG" sz="27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Обмен на добри практики за неформално обучение на възрастни;</a:t>
            </a:r>
          </a:p>
          <a:p>
            <a:pPr marL="536575" indent="-536575"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bg-BG" sz="27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регионални конференции и национална конференция с международно участие;</a:t>
            </a:r>
          </a:p>
          <a:p>
            <a:pPr marL="536575" indent="-536575"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bg-BG" sz="27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Електронна страница:</a:t>
            </a:r>
            <a:r>
              <a:rPr lang="bg-BG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https://LLL.MON.BG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87" y="952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215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Picture 2" descr="D:\PROJECT_LLL\Letterhead\Заглавни вкл. финални варианти\фон на заглав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267200"/>
          </a:xfrm>
        </p:spPr>
        <p:txBody>
          <a:bodyPr/>
          <a:lstStyle/>
          <a:p>
            <a:pPr algn="ctr">
              <a:buNone/>
            </a:pPr>
            <a:endParaRPr lang="bg-BG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БЛАГОДАРЯ ЗА ВНИМАНИЕТО!</a:t>
            </a:r>
          </a:p>
          <a:p>
            <a:pPr algn="ctr">
              <a:buNone/>
            </a:pPr>
            <a:r>
              <a:rPr lang="bg-BG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Жулиян</a:t>
            </a:r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Гочев –</a:t>
            </a:r>
          </a:p>
          <a:p>
            <a:pPr algn="ctr">
              <a:buNone/>
            </a:pPr>
            <a:r>
              <a:rPr lang="bg-BG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лен на екипа за изпълнение на проекта,</a:t>
            </a:r>
          </a:p>
          <a:p>
            <a:pPr algn="ctr">
              <a:buNone/>
            </a:pPr>
            <a:r>
              <a:rPr lang="bg-BG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ържавен експерт в отдел „Учене през целия живот“,</a:t>
            </a:r>
          </a:p>
          <a:p>
            <a:pPr algn="ctr"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Дирекция „Формиране, анализ и оценка на политиките“</a:t>
            </a:r>
          </a:p>
          <a:p>
            <a:pPr algn="ctr"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на образованието и науката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9894" y="952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Картина 5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2325" y="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095625" y="727075"/>
            <a:ext cx="295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0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0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0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0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17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458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Две основни теми</vt:lpstr>
      <vt:lpstr>Приоритети на Обновената Европейска програма за учене на възрастни</vt:lpstr>
      <vt:lpstr>Пет приоритета  на Обновената Европейска програма  за учене на възрастни</vt:lpstr>
      <vt:lpstr>През периода 2012-2014 г. България обвърза изпълнението на приоритетите на ЕПУВ и дефинира  следните национални цели</vt:lpstr>
      <vt:lpstr>Основни резултати, постигнати от България,  през периода 2012-2014 година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Dimitar Enchev</dc:creator>
  <cp:lastModifiedBy>v.deikova</cp:lastModifiedBy>
  <cp:revision>70</cp:revision>
  <dcterms:created xsi:type="dcterms:W3CDTF">2006-08-16T00:00:00Z</dcterms:created>
  <dcterms:modified xsi:type="dcterms:W3CDTF">2015-04-01T14:02:28Z</dcterms:modified>
</cp:coreProperties>
</file>