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9" r:id="rId3"/>
    <p:sldId id="334" r:id="rId4"/>
    <p:sldId id="329" r:id="rId5"/>
    <p:sldId id="330" r:id="rId6"/>
    <p:sldId id="335" r:id="rId7"/>
    <p:sldId id="336" r:id="rId8"/>
    <p:sldId id="331" r:id="rId9"/>
    <p:sldId id="332" r:id="rId10"/>
    <p:sldId id="333" r:id="rId11"/>
    <p:sldId id="344" r:id="rId12"/>
    <p:sldId id="340" r:id="rId13"/>
    <p:sldId id="341" r:id="rId14"/>
    <p:sldId id="342" r:id="rId15"/>
    <p:sldId id="343" r:id="rId16"/>
    <p:sldId id="328" r:id="rId17"/>
    <p:sldId id="260" r:id="rId18"/>
  </p:sldIdLst>
  <p:sldSz cx="9144000" cy="6858000" type="screen4x3"/>
  <p:notesSz cx="6858000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4660" autoAdjust="0"/>
  </p:normalViewPr>
  <p:slideViewPr>
    <p:cSldViewPr>
      <p:cViewPr varScale="1">
        <p:scale>
          <a:sx n="93" d="100"/>
          <a:sy n="93" d="100"/>
        </p:scale>
        <p:origin x="73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9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7E7D0-1FAC-4B95-8312-0A7AB4EDC905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1AC65-78E4-4723-AE63-4908B22DA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35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36E6F-93C1-4980-80B6-DC235F61D956}" type="datetimeFigureOut">
              <a:rPr lang="bg-BG" smtClean="0"/>
              <a:pPr/>
              <a:t>20.12.2020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6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23589-1E91-4207-95A1-20894C18D7B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2285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20.12.2020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5946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20.12.2020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048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20.12.2020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441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20.12.2020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2251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20.12.2020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278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20.12.2020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646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20.12.2020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1975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20.12.2020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668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20.12.2020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613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20.12.2020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996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3B51-CD6C-44E4-8D86-739909102E96}" type="datetimeFigureOut">
              <a:rPr lang="bg-BG" smtClean="0"/>
              <a:pPr/>
              <a:t>20.12.2020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3883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3B51-CD6C-44E4-8D86-739909102E96}" type="datetimeFigureOut">
              <a:rPr lang="bg-BG" smtClean="0"/>
              <a:pPr/>
              <a:t>20.12.2020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5E75E-F89E-4DF4-B5C6-C04D9F48857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746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7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ec.europa.eu/epale/bg" TargetMode="External"/><Relationship Id="rId7" Type="http://schemas.openxmlformats.org/officeDocument/2006/relationships/hyperlink" Target="https://www.linkedin.com/in/epalebulgaria/" TargetMode="External"/><Relationship Id="rId2" Type="http://schemas.openxmlformats.org/officeDocument/2006/relationships/hyperlink" Target="http://lll.mon.b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iP-f08YfDoxxFuejBOsi2A" TargetMode="External"/><Relationship Id="rId5" Type="http://schemas.openxmlformats.org/officeDocument/2006/relationships/hyperlink" Target="https://twitter.com/epale_bulgaria" TargetMode="External"/><Relationship Id="rId4" Type="http://schemas.openxmlformats.org/officeDocument/2006/relationships/hyperlink" Target="https://www.facebook.com/EPALE.B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535854"/>
            <a:ext cx="8424936" cy="26132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bg-BG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РАБОТНА СРЕЩА НА КООРДИНАЦИОННИЯ СЪВЕТ НА НАЦИОНАЛНАТА ПЛАТФОРМА „ОБЕДИНЕНИ ЗА УЧЕНЕТО НА ВЪЗРАСТНИ“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bg-BG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509120"/>
            <a:ext cx="7592888" cy="1872208"/>
          </a:xfrm>
        </p:spPr>
        <p:txBody>
          <a:bodyPr>
            <a:normAutofit/>
          </a:bodyPr>
          <a:lstStyle/>
          <a:p>
            <a:endParaRPr lang="bg-BG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bg-B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88640"/>
            <a:ext cx="1512168" cy="103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d.enchev\Desktop\eu_flag-201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656184" cy="865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188640"/>
            <a:ext cx="1512168" cy="71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39552" y="1772816"/>
            <a:ext cx="806489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g-BG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420528"/>
            <a:ext cx="8435280" cy="2015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bg-BG" sz="2800" dirty="0"/>
          </a:p>
          <a:p>
            <a:pPr algn="just">
              <a:buFont typeface="Wingdings" pitchFamily="2" charset="2"/>
              <a:buChar char="v"/>
            </a:pPr>
            <a:endParaRPr lang="bg-BG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04" y="4293096"/>
            <a:ext cx="7196844" cy="1152128"/>
          </a:xfrm>
          <a:prstGeom prst="rect">
            <a:avLst/>
          </a:prstGeom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611560" y="5589240"/>
            <a:ext cx="7592888" cy="1152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bg-BG" sz="2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bg-BG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юли</a:t>
            </a:r>
            <a:r>
              <a:rPr kumimoji="0" lang="bg-BG" sz="20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bg-BG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kumimoji="0" lang="bg-BG" sz="2000" b="0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kumimoji="0" lang="bg-BG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bg-BG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гр. Търговище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g-BG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Проект </a:t>
            </a:r>
            <a:r>
              <a:rPr kumimoji="0" lang="bg-BG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“Националните координатори в изпълнението на Европейската програма за учене на възрастни”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bg-BG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n-ea"/>
              <a:cs typeface="Arial" pitchFamily="34" charset="0"/>
            </a:endParaRPr>
          </a:p>
        </p:txBody>
      </p:sp>
      <p:pic>
        <p:nvPicPr>
          <p:cNvPr id="16" name="Картина 5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188640"/>
            <a:ext cx="2478239" cy="859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7996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Мобилизиране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на инвестиции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ЕС в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уменията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хората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g-BG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постигане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целите на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програмата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48 милиарда евро годишно;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Европейския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социален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фонд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- 86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милиарда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евро;</a:t>
            </a: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Еразъм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- 26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милиарда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евро;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омпонент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социални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инвестиции и умения на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InvestEU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- 3,6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милиарда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евро;</a:t>
            </a:r>
          </a:p>
          <a:p>
            <a:pPr algn="just"/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рограма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Цифрова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Европа“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- 9,2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милиарда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евро;</a:t>
            </a:r>
          </a:p>
          <a:p>
            <a:pPr algn="just"/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Механизъм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възстановяване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устойчивост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- 560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милиарда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евро под формата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безвъзмездни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средства и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заеми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25" descr="Head with gears">
            <a:extLst>
              <a:ext uri="{FF2B5EF4-FFF2-40B4-BE49-F238E27FC236}">
                <a16:creationId xmlns:a16="http://schemas.microsoft.com/office/drawing/2014/main" id="{40E87EDF-012E-4927-9F5D-8603717B4E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956376" y="5733256"/>
            <a:ext cx="1187624" cy="936104"/>
          </a:xfrm>
          <a:prstGeom prst="rect">
            <a:avLst/>
          </a:prstGeom>
        </p:spPr>
      </p:pic>
      <p:pic>
        <p:nvPicPr>
          <p:cNvPr id="6" name="Picture 7" descr="C:\Users\d.enchev\Desktop\eu_flag-2015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1008112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4968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bg-BG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Изпълнение на Националната стратегия за учене през целия живот за периода 2014 – 2020 г.</a:t>
            </a:r>
            <a:endParaRPr lang="bg-BG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1"/>
            <a:ext cx="8496944" cy="453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1889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Национални цели</a:t>
            </a:r>
            <a:b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изпълнение към 2019 г.</a:t>
            </a:r>
            <a:endParaRPr lang="bg-B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Контейнер за съдържани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094475"/>
              </p:ext>
            </p:extLst>
          </p:nvPr>
        </p:nvGraphicFramePr>
        <p:xfrm>
          <a:off x="323528" y="1556792"/>
          <a:ext cx="8424936" cy="503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България</a:t>
                      </a:r>
                    </a:p>
                    <a:p>
                      <a:pPr algn="ctr"/>
                      <a:r>
                        <a:rPr lang="bg-BG" dirty="0" smtClean="0"/>
                        <a:t>Цел 2020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ЕС</a:t>
                      </a:r>
                      <a:r>
                        <a:rPr lang="bg-BG" baseline="0" dirty="0" smtClean="0"/>
                        <a:t> </a:t>
                      </a:r>
                    </a:p>
                    <a:p>
                      <a:r>
                        <a:rPr lang="bg-BG" baseline="0" dirty="0" smtClean="0"/>
                        <a:t>Цел 2020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България</a:t>
                      </a:r>
                    </a:p>
                    <a:p>
                      <a:r>
                        <a:rPr lang="bg-BG" dirty="0" smtClean="0"/>
                        <a:t>2019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ЕС 2019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76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Повишаване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дела на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обхванатите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предучилищното</a:t>
                      </a:r>
                      <a:r>
                        <a:rPr lang="ru-RU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деца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възраст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4 г. до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постъпване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първи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87.8%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2012 г. на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90 %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 г.</a:t>
                      </a:r>
                      <a:endParaRPr lang="bg-BG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82,4%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6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ru-RU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Намаляване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дела на преждевременно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напусналите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образователната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система на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възраст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18 до 24 г. от 12.5%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2012 г.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 11%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 г.</a:t>
                      </a:r>
                      <a:endParaRPr lang="bg-BG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 10%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13,9%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15212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6583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Национални цели</a:t>
            </a:r>
            <a:b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изпълнение към 2019 г.</a:t>
            </a:r>
            <a:endParaRPr lang="bg-B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15212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473090"/>
              </p:ext>
            </p:extLst>
          </p:nvPr>
        </p:nvGraphicFramePr>
        <p:xfrm>
          <a:off x="539552" y="1844824"/>
          <a:ext cx="8208912" cy="510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България</a:t>
                      </a:r>
                    </a:p>
                    <a:p>
                      <a:pPr algn="ctr"/>
                      <a:r>
                        <a:rPr lang="bg-BG" dirty="0" smtClean="0"/>
                        <a:t>Цел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ЕС</a:t>
                      </a:r>
                      <a:r>
                        <a:rPr lang="bg-BG" baseline="0" dirty="0" smtClean="0"/>
                        <a:t> </a:t>
                      </a:r>
                    </a:p>
                    <a:p>
                      <a:r>
                        <a:rPr lang="bg-BG" baseline="0" dirty="0" smtClean="0"/>
                        <a:t>Цел 2020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България</a:t>
                      </a:r>
                    </a:p>
                    <a:p>
                      <a:r>
                        <a:rPr lang="bg-BG" dirty="0" smtClean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ЕС 2019</a:t>
                      </a:r>
                    </a:p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75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Намаляване</a:t>
                      </a:r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дела на 15 </a:t>
                      </a:r>
                      <a:r>
                        <a:rPr lang="ru-RU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годишните</a:t>
                      </a:r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със</a:t>
                      </a:r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слаби</a:t>
                      </a:r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постижения</a:t>
                      </a:r>
                      <a:r>
                        <a:rPr lang="ru-RU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по: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четене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39.4% </a:t>
                      </a:r>
                      <a:r>
                        <a:rPr lang="ru-RU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2012 г. на 30% </a:t>
                      </a:r>
                      <a:r>
                        <a:rPr lang="ru-RU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 г.;</a:t>
                      </a:r>
                      <a:endParaRPr lang="bg-BG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47,1%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bg-BG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21,7%</a:t>
                      </a:r>
                      <a:endParaRPr lang="bg-BG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6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bg-BG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43.8% </a:t>
                      </a:r>
                      <a:r>
                        <a:rPr lang="ru-RU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2012 г. на 35% </a:t>
                      </a:r>
                      <a:r>
                        <a:rPr lang="ru-RU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 г.</a:t>
                      </a:r>
                      <a:endParaRPr lang="bg-BG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44,4%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22,4%</a:t>
                      </a:r>
                      <a:endParaRPr lang="bg-BG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01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природни</a:t>
                      </a:r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науки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36.9% </a:t>
                      </a:r>
                      <a:r>
                        <a:rPr lang="ru-RU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2012 г. на 30.0% </a:t>
                      </a:r>
                      <a:r>
                        <a:rPr lang="ru-RU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 г.</a:t>
                      </a:r>
                      <a:endParaRPr lang="bg-BG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46,5%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21,6%</a:t>
                      </a:r>
                      <a:endParaRPr lang="bg-BG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489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Национални цели</a:t>
            </a:r>
            <a:b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изпълнение към 2019 г.</a:t>
            </a:r>
            <a:endParaRPr lang="bg-B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Контейнер за съдържани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174382"/>
              </p:ext>
            </p:extLst>
          </p:nvPr>
        </p:nvGraphicFramePr>
        <p:xfrm>
          <a:off x="1187624" y="1412776"/>
          <a:ext cx="7671857" cy="4451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6649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България</a:t>
                      </a:r>
                    </a:p>
                    <a:p>
                      <a:pPr algn="ctr"/>
                      <a:r>
                        <a:rPr lang="bg-BG" dirty="0" smtClean="0"/>
                        <a:t>Цел 2020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ЕС</a:t>
                      </a:r>
                      <a:r>
                        <a:rPr lang="bg-BG" baseline="0" dirty="0" smtClean="0"/>
                        <a:t> </a:t>
                      </a:r>
                    </a:p>
                    <a:p>
                      <a:r>
                        <a:rPr lang="bg-BG" baseline="0" dirty="0" smtClean="0"/>
                        <a:t>Цел 2020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България</a:t>
                      </a:r>
                    </a:p>
                    <a:p>
                      <a:r>
                        <a:rPr lang="bg-BG" dirty="0" smtClean="0"/>
                        <a:t>2019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ЕС 2019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6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Повишаване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дела на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придобилите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СПК</a:t>
                      </a:r>
                      <a:r>
                        <a:rPr lang="ru-RU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широките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области „Информатика”, „Техника”, „Производство и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преработка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и „Архитектура и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строителство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най-малко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 г.  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48,6% - 2012 г.</a:t>
                      </a:r>
                      <a:r>
                        <a:rPr lang="en-US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bg-BG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42,9%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6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Повишаване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дела на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завършилите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висше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образование на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възраст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30 до 34 г. от 26.9%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2012 г. на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36%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 г.</a:t>
                      </a:r>
                      <a:endParaRPr lang="bg-BG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32,5%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40,3%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15212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5489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22114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Национални цели</a:t>
            </a:r>
            <a:b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изпълнение към 2019 г.</a:t>
            </a:r>
            <a:endParaRPr lang="bg-B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Контейнер за съдържани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373876"/>
              </p:ext>
            </p:extLst>
          </p:nvPr>
        </p:nvGraphicFramePr>
        <p:xfrm>
          <a:off x="395536" y="1412776"/>
          <a:ext cx="7551100" cy="5274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6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6649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България</a:t>
                      </a:r>
                    </a:p>
                    <a:p>
                      <a:pPr algn="ctr"/>
                      <a:r>
                        <a:rPr lang="bg-BG" dirty="0" smtClean="0"/>
                        <a:t>Цел 2020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ЕС</a:t>
                      </a:r>
                      <a:r>
                        <a:rPr lang="bg-BG" baseline="0" dirty="0" smtClean="0"/>
                        <a:t> </a:t>
                      </a:r>
                    </a:p>
                    <a:p>
                      <a:r>
                        <a:rPr lang="bg-BG" baseline="0" dirty="0" smtClean="0"/>
                        <a:t>Цел 2020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България</a:t>
                      </a:r>
                    </a:p>
                    <a:p>
                      <a:r>
                        <a:rPr lang="bg-BG" dirty="0" smtClean="0"/>
                        <a:t>2019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ЕС 2019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96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Повишаване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заетостта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населението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възраст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20 до 64 г. от 63 %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2012 г. на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 г </a:t>
                      </a:r>
                      <a:endParaRPr lang="bg-BG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73,9%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6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Повишаване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участието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населението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25-64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навършени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години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образование и обучение от 1.5%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2012 г. на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повече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през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 г. (4 седмичен </a:t>
                      </a:r>
                      <a:r>
                        <a:rPr lang="ru-RU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референтен</a:t>
                      </a:r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период)</a:t>
                      </a:r>
                      <a:endParaRPr lang="bg-BG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15212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5489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bg-BG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КОМУНИКАЦИОННИ КАНАЛИ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bg-BG" sz="2600" b="1" dirty="0">
                <a:latin typeface="Arial" panose="020B0604020202020204" pitchFamily="34" charset="0"/>
                <a:cs typeface="Arial" panose="020B0604020202020204" pitchFamily="34" charset="0"/>
              </a:rPr>
              <a:t>Електронна страница на националния координатор за учене на възрастни: 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http://lll.mon.bg/</a:t>
            </a:r>
            <a:r>
              <a:rPr lang="bg-BG" sz="2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endParaRPr lang="bg-BG" sz="8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sz="2600" b="1" dirty="0">
                <a:latin typeface="Arial" panose="020B0604020202020204" pitchFamily="34" charset="0"/>
                <a:cs typeface="Arial" panose="020B0604020202020204" pitchFamily="34" charset="0"/>
              </a:rPr>
              <a:t>Електронна платформа за учене на възрастни в Европа: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ec.europa.eu/epale/bg</a:t>
            </a:r>
            <a:endParaRPr lang="bg-BG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g-BG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Страници в социалните мрежи:</a:t>
            </a:r>
            <a:endParaRPr lang="bg-BG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600" b="1" u="sng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en-US" sz="2600" b="1" u="sng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://www.facebook.com/EPALE.BG/</a:t>
            </a:r>
            <a:r>
              <a:rPr lang="bg-BG" sz="2600" b="1" u="sng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bg-BG" sz="2600" b="1" u="sng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u="sng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https://twitter.com/epale_bulgaria</a:t>
            </a:r>
            <a:r>
              <a:rPr lang="bg-BG" sz="2600" b="1" u="sng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bg-BG" sz="2600" b="1" u="sng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b="1" dirty="0">
                <a:hlinkClick r:id="rId6"/>
              </a:rPr>
              <a:t>https://www.youtube.com/channel/UCiP-f08YfDoxxFuejBOsi2A</a:t>
            </a:r>
            <a:endParaRPr lang="bg-BG" sz="2600" b="1" u="sng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hlinkClick r:id="rId7"/>
            </a:endParaRPr>
          </a:p>
          <a:p>
            <a:pPr marL="0" indent="0" algn="ctr">
              <a:buNone/>
            </a:pPr>
            <a:r>
              <a:rPr lang="en-US" sz="2600" b="1" u="sng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</a:t>
            </a:r>
            <a:r>
              <a:rPr lang="en-US" sz="2600" b="1" u="sng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://www.linkedin.com/in/epalebulgaria</a:t>
            </a:r>
            <a:endParaRPr lang="bg-BG" sz="2600" b="1" u="sng" dirty="0">
              <a:latin typeface="Arial" panose="020B0604020202020204" pitchFamily="34" charset="0"/>
              <a:cs typeface="Arial" panose="020B0604020202020204" pitchFamily="34" charset="0"/>
              <a:hlinkClick r:id="rId5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56376" y="92076"/>
            <a:ext cx="1008112" cy="81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1325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.hvarchilkov\Desktop\partner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8280920" cy="54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2051720" y="2605919"/>
            <a:ext cx="4896544" cy="267765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ЕКИПЪТ НА НАЦИОНАЛНИЯ КООРДИНАТОР ЗА УЧЕНЕ НА ВЪЗРАСТНИ ВИ БЛАГОДАРИ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b="1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СЪТРУДНИЧЕСТВОТО!</a:t>
            </a:r>
          </a:p>
        </p:txBody>
      </p:sp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88640"/>
            <a:ext cx="1008112" cy="81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d.enchev\Desktop\eu_flag-2015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04925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188640"/>
            <a:ext cx="1368152" cy="71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Картина 5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188640"/>
            <a:ext cx="2478239" cy="859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230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490066"/>
          </a:xfrm>
        </p:spPr>
        <p:txBody>
          <a:bodyPr>
            <a:normAutofit fontScale="90000"/>
          </a:bodyPr>
          <a:lstStyle/>
          <a:p>
            <a:r>
              <a:rPr lang="bg-BG" sz="31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g-BG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ДНЕВЕН РЕД</a:t>
            </a:r>
            <a:endParaRPr lang="bg-BG" sz="27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822"/>
            <a:ext cx="8229600" cy="538852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Европейски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цели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приоритети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сектора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учене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възрастни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периода 2020 – 2025 г.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Изпълнение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националните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цели за УЦЖ до 2019 г. (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Информация и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дискусия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Програма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Националния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координатор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изпълнение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Европейската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програма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учене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възрастни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периода 2020 – 2021 г. (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Информация и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обсъждане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на задачи до края на 2020 г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Избор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област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провеждане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Националните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дни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учене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през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целия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живот 2020 г. (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Обсъждане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гласуване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4. Категории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връчване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награди за принос в сектора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учене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възрастни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 правила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гласуване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Обсъждане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Други</a:t>
            </a: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87214"/>
            <a:ext cx="1008112" cy="81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400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Нови документи на ЕК</a:t>
            </a:r>
            <a:b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g-BG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юли 2020 г.</a:t>
            </a:r>
            <a:endParaRPr lang="bg-BG" sz="3600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Европейска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програма за уменията за постигане на устойчива конкурентоспособност, социална справедливост и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издръжливост;</a:t>
            </a:r>
          </a:p>
          <a:p>
            <a:pPr marL="0" indent="0" algn="just">
              <a:buNone/>
            </a:pP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bg-B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Предложение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за Препоръка за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професионалното образование и обучение;</a:t>
            </a:r>
          </a:p>
          <a:p>
            <a:pPr marL="0" indent="0" algn="just">
              <a:buNone/>
            </a:pP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Програма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и препоръка за младежката заетост и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гаранция.</a:t>
            </a:r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7" descr="C:\Users\d.enchev\Desktop\eu_flag-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96144" cy="865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2092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304256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Европейска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програма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за умения за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постигане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на устойчива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конкурентоспособност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социална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справедливост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издръжливост</a:t>
            </a:r>
            <a:endParaRPr lang="bg-BG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8064896" cy="396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5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bg-BG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 водещи действия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bg-BG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Пакт 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умения;</a:t>
            </a:r>
            <a:endParaRPr lang="ru-RU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Укрепване</a:t>
            </a: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9600" dirty="0" err="1">
                <a:latin typeface="Arial" panose="020B0604020202020204" pitchFamily="34" charset="0"/>
                <a:cs typeface="Arial" panose="020B0604020202020204" pitchFamily="34" charset="0"/>
              </a:rPr>
              <a:t>аналитичните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600" dirty="0" err="1">
                <a:latin typeface="Arial" panose="020B0604020202020204" pitchFamily="34" charset="0"/>
                <a:cs typeface="Arial" panose="020B0604020202020204" pitchFamily="34" charset="0"/>
              </a:rPr>
              <a:t>данни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уменията</a:t>
            </a: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Подкрепа</a:t>
            </a: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от ЕС за стратегически действия на </a:t>
            </a:r>
            <a:r>
              <a:rPr lang="ru-RU" sz="9600" dirty="0" err="1">
                <a:latin typeface="Arial" panose="020B0604020202020204" pitchFamily="34" charset="0"/>
                <a:cs typeface="Arial" panose="020B0604020202020204" pitchFamily="34" charset="0"/>
              </a:rPr>
              <a:t>национално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600" dirty="0" err="1">
                <a:latin typeface="Arial" panose="020B0604020202020204" pitchFamily="34" charset="0"/>
                <a:cs typeface="Arial" panose="020B0604020202020204" pitchFamily="34" charset="0"/>
              </a:rPr>
              <a:t>равнище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9600" dirty="0" err="1">
                <a:latin typeface="Arial" panose="020B0604020202020204" pitchFamily="34" charset="0"/>
                <a:cs typeface="Arial" panose="020B0604020202020204" pitchFamily="34" charset="0"/>
              </a:rPr>
              <a:t>повишаване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квалификацията</a:t>
            </a: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4. Предложение 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9600" dirty="0" err="1">
                <a:latin typeface="Arial" panose="020B0604020202020204" pitchFamily="34" charset="0"/>
                <a:cs typeface="Arial" panose="020B0604020202020204" pitchFamily="34" charset="0"/>
              </a:rPr>
              <a:t>Препоръка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9600" dirty="0" err="1">
                <a:latin typeface="Arial" panose="020B0604020202020204" pitchFamily="34" charset="0"/>
                <a:cs typeface="Arial" panose="020B0604020202020204" pitchFamily="34" charset="0"/>
              </a:rPr>
              <a:t>Съвета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600" dirty="0" err="1">
                <a:latin typeface="Arial" panose="020B0604020202020204" pitchFamily="34" charset="0"/>
                <a:cs typeface="Arial" panose="020B0604020202020204" pitchFamily="34" charset="0"/>
              </a:rPr>
              <a:t>относно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600" dirty="0" err="1">
                <a:latin typeface="Arial" panose="020B0604020202020204" pitchFamily="34" charset="0"/>
                <a:cs typeface="Arial" panose="020B0604020202020204" pitchFamily="34" charset="0"/>
              </a:rPr>
              <a:t>професионалното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 образование и обучение за </a:t>
            </a:r>
            <a:r>
              <a:rPr lang="ru-RU" sz="9600" dirty="0" err="1">
                <a:latin typeface="Arial" panose="020B0604020202020204" pitchFamily="34" charset="0"/>
                <a:cs typeface="Arial" panose="020B0604020202020204" pitchFamily="34" charset="0"/>
              </a:rPr>
              <a:t>постигане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 на устойчива </a:t>
            </a:r>
            <a:r>
              <a:rPr lang="ru-RU" sz="9600" dirty="0" err="1">
                <a:latin typeface="Arial" panose="020B0604020202020204" pitchFamily="34" charset="0"/>
                <a:cs typeface="Arial" panose="020B0604020202020204" pitchFamily="34" charset="0"/>
              </a:rPr>
              <a:t>конкурентоспособност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9600" dirty="0" err="1">
                <a:latin typeface="Arial" panose="020B0604020202020204" pitchFamily="34" charset="0"/>
                <a:cs typeface="Arial" panose="020B0604020202020204" pitchFamily="34" charset="0"/>
              </a:rPr>
              <a:t>социална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600" dirty="0" err="1">
                <a:latin typeface="Arial" panose="020B0604020202020204" pitchFamily="34" charset="0"/>
                <a:cs typeface="Arial" panose="020B0604020202020204" pitchFamily="34" charset="0"/>
              </a:rPr>
              <a:t>справедливост</a:t>
            </a:r>
            <a:r>
              <a:rPr lang="ru-RU" sz="96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издръжливост</a:t>
            </a: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bg-BG" sz="9600" dirty="0"/>
          </a:p>
        </p:txBody>
      </p:sp>
      <p:pic>
        <p:nvPicPr>
          <p:cNvPr id="5" name="Picture 7" descr="C:\Users\d.enchev\Desktop\eu_flag-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96144" cy="865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0587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latin typeface="Arial" panose="020B0604020202020204" pitchFamily="34" charset="0"/>
                <a:cs typeface="Arial" panose="020B0604020202020204" pitchFamily="34" charset="0"/>
              </a:rPr>
              <a:t>12 водещи </a:t>
            </a:r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действия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(2)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Разгръщане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инициативата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Европейските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университети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повишаване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уменията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учените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6. Умения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подкрепа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зеления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цифровия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преход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Увеличаване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броя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завършилите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висше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образование в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сферата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на НТИМ и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насърчаване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предприемаческите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общоприложимите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умения;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8. Житейски умения;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dirty="0"/>
          </a:p>
        </p:txBody>
      </p:sp>
      <p:pic>
        <p:nvPicPr>
          <p:cNvPr id="5" name="Picture 7" descr="C:\Users\d.enchev\Desktop\eu_flag-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080120" cy="865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1586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>
                <a:latin typeface="Arial" panose="020B0604020202020204" pitchFamily="34" charset="0"/>
                <a:cs typeface="Arial" panose="020B0604020202020204" pitchFamily="34" charset="0"/>
              </a:rPr>
              <a:t>12 водещи </a:t>
            </a:r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действия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(3)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9. Инициатива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относно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индивидуалните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сметки за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обучение;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10. Европейски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подход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към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микроквалификациите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11. Нова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платформа „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Европас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“;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Усъвършенстване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рамката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позволяваща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мобилизирането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инвестиции от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държавите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членки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частни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инвестиции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умения.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dirty="0"/>
          </a:p>
        </p:txBody>
      </p:sp>
      <p:pic>
        <p:nvPicPr>
          <p:cNvPr id="4" name="Picture 7" descr="C:\Users\d.enchev\Desktop\eu_flag-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080120" cy="865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0280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576064"/>
          </a:xfrm>
        </p:spPr>
        <p:txBody>
          <a:bodyPr>
            <a:normAutofit fontScale="90000"/>
          </a:bodyPr>
          <a:lstStyle/>
          <a:p>
            <a:r>
              <a:rPr lang="bg-BG" b="1" dirty="0" smtClean="0"/>
              <a:t>Амбициозни цели  </a:t>
            </a:r>
            <a:endParaRPr lang="bg-BG" b="1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029626"/>
              </p:ext>
            </p:extLst>
          </p:nvPr>
        </p:nvGraphicFramePr>
        <p:xfrm>
          <a:off x="665720" y="620688"/>
          <a:ext cx="8229600" cy="5796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 algn="ctr"/>
                      <a:endParaRPr lang="bg-BG" sz="1800" b="1" i="0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bg-BG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Показатели</a:t>
                      </a:r>
                      <a:endParaRPr lang="bg-BG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Цели за 2025 г.</a:t>
                      </a:r>
                      <a:endParaRPr lang="bg-BG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Настоящо</a:t>
                      </a:r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равнище</a:t>
                      </a:r>
                      <a:endParaRPr lang="bg-BG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Увеличение </a:t>
                      </a:r>
                    </a:p>
                    <a:p>
                      <a:pPr algn="ctr"/>
                      <a:r>
                        <a:rPr lang="bg-BG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(в %)</a:t>
                      </a:r>
                      <a:endParaRPr lang="bg-BG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Настоящо</a:t>
                      </a:r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равнище</a:t>
                      </a:r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България</a:t>
                      </a:r>
                      <a:endParaRPr lang="bg-BG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970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Участие на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възрастни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 25-64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години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обучение за период от 12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месеца</a:t>
                      </a:r>
                      <a:endParaRPr lang="bg-BG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50 %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38 % </a:t>
                      </a:r>
                    </a:p>
                    <a:p>
                      <a:pPr algn="ctr"/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(2016 г.)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+ 32 %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(2016 г.)</a:t>
                      </a:r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880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Участие на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нискоквалифицирани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лица на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възраст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25-64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години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обучение за период от 12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месеца</a:t>
                      </a:r>
                      <a:endParaRPr lang="bg-BG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30 %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18 % </a:t>
                      </a:r>
                    </a:p>
                    <a:p>
                      <a:pPr algn="ctr"/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(2016 г.)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+ 67 %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(2016 г.)</a:t>
                      </a:r>
                      <a:endParaRPr lang="bg-BG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Дял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безработните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възрастни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 25-64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години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участвали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неотдавнашен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процес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учене</a:t>
                      </a:r>
                      <a:endParaRPr lang="bg-BG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20 %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11 % </a:t>
                      </a:r>
                    </a:p>
                    <a:p>
                      <a:pPr algn="ctr"/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(2019 г.)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+ 82 %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6152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Дял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възрастните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 16-74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години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притежаващи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поне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основни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цифрови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умения</a:t>
                      </a:r>
                      <a:endParaRPr lang="bg-BG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70 %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56 % </a:t>
                      </a:r>
                    </a:p>
                    <a:p>
                      <a:pPr algn="ctr"/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(2019 г.)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+ 25 %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29%</a:t>
                      </a:r>
                      <a:endParaRPr lang="bg-BG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7" descr="C:\Users\d.enchev\Desktop\eu_flag-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17" y="25431"/>
            <a:ext cx="1043807" cy="5952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510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bg-BG" b="1" dirty="0" smtClean="0"/>
              <a:t>     </a:t>
            </a:r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Очаквани </a:t>
            </a:r>
            <a:r>
              <a:rPr lang="bg-BG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резултати до 2025 г.</a:t>
            </a:r>
            <a:endParaRPr lang="bg-BG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528" y="1052737"/>
            <a:ext cx="8568952" cy="58052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бъдат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проведени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540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милиона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обучения за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възрастни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включително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60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милиона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нискоквалифицирани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лица и 40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милиона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безработни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Броят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възрастните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основни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умения в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областта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цифровите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технологии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трябва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да се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увеличи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достигайки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230 </a:t>
            </a: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милиона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g-BG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13" descr="Classroom">
            <a:extLst>
              <a:ext uri="{FF2B5EF4-FFF2-40B4-BE49-F238E27FC236}">
                <a16:creationId xmlns:a16="http://schemas.microsoft.com/office/drawing/2014/main" id="{6B4B3D00-9600-41C8-8747-7787B9F930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516216" y="5013176"/>
            <a:ext cx="1321804" cy="1449727"/>
          </a:xfrm>
          <a:prstGeom prst="rect">
            <a:avLst/>
          </a:prstGeom>
        </p:spPr>
      </p:pic>
      <p:pic>
        <p:nvPicPr>
          <p:cNvPr id="5" name="Picture 7" descr="C:\Users\d.enchev\Desktop\eu_flag-2015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10801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25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923</Words>
  <Application>Microsoft Office PowerPoint</Application>
  <PresentationFormat>On-screen Show (4:3)</PresentationFormat>
  <Paragraphs>177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 РАБОТНА СРЕЩА НА КООРДИНАЦИОННИЯ СЪВЕТ НА НАЦИОНАЛНАТА ПЛАТФОРМА „ОБЕДИНЕНИ ЗА УЧЕНЕТО НА ВЪЗРАСТНИ“ </vt:lpstr>
      <vt:lpstr> ДНЕВЕН РЕД</vt:lpstr>
      <vt:lpstr>Нови документи на ЕК 1 юли 2020 г.</vt:lpstr>
      <vt:lpstr>Европейска програма за умения за постигане на устойчива конкурентоспособност, социална справедливост и издръжливост</vt:lpstr>
      <vt:lpstr>12 водещи действия (1)</vt:lpstr>
      <vt:lpstr>12 водещи действия (2) </vt:lpstr>
      <vt:lpstr>12 водещи действия (3) </vt:lpstr>
      <vt:lpstr>Амбициозни цели  </vt:lpstr>
      <vt:lpstr>     Очаквани резултати до 2025 г.</vt:lpstr>
      <vt:lpstr>Мобилизиране на инвестиции  на ЕС в уменията на хората </vt:lpstr>
      <vt:lpstr>Изпълнение на Националната стратегия за учене през целия живот за периода 2014 – 2020 г.</vt:lpstr>
      <vt:lpstr>Национални цели изпълнение към 2019 г.</vt:lpstr>
      <vt:lpstr>Национални цели изпълнение към 2019 г.</vt:lpstr>
      <vt:lpstr>Национални цели изпълнение към 2019 г.</vt:lpstr>
      <vt:lpstr>Национални цели изпълнение към 2019 г.</vt:lpstr>
      <vt:lpstr>КОМУНИКАЦИОННИ КАНАЛИ</vt:lpstr>
      <vt:lpstr>ЕКИПЪТ НА НАЦИОНАЛНИЯ КООРДИНАТОР ЗА УЧЕНЕ НА ВЪЗРАСТНИ ВИ БЛАГОДАРИ ЗА СЪТРУДНИЧЕСТВОТО!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Дейности на Националния координатор за учене на възрастни в периода</dc:title>
  <dc:creator>Todor J. Hvarchilkov</dc:creator>
  <cp:lastModifiedBy>Valentina</cp:lastModifiedBy>
  <cp:revision>185</cp:revision>
  <cp:lastPrinted>2019-07-10T12:18:16Z</cp:lastPrinted>
  <dcterms:created xsi:type="dcterms:W3CDTF">2014-10-20T10:04:26Z</dcterms:created>
  <dcterms:modified xsi:type="dcterms:W3CDTF">2020-12-20T10:45:18Z</dcterms:modified>
</cp:coreProperties>
</file>