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2" r:id="rId2"/>
    <p:sldId id="340" r:id="rId3"/>
    <p:sldId id="313" r:id="rId4"/>
    <p:sldId id="298" r:id="rId5"/>
    <p:sldId id="310" r:id="rId6"/>
    <p:sldId id="343" r:id="rId7"/>
    <p:sldId id="336" r:id="rId8"/>
    <p:sldId id="318" r:id="rId9"/>
    <p:sldId id="344" r:id="rId10"/>
    <p:sldId id="345" r:id="rId11"/>
    <p:sldId id="260" r:id="rId12"/>
    <p:sldId id="30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88755" autoAdjust="0"/>
  </p:normalViewPr>
  <p:slideViewPr>
    <p:cSldViewPr>
      <p:cViewPr varScale="1">
        <p:scale>
          <a:sx n="93" d="100"/>
          <a:sy n="93" d="100"/>
        </p:scale>
        <p:origin x="66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8AE8-C33B-4AFA-850B-A401C515E1BE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63CFD-B79F-4698-BAF1-46CCF131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B75F288-7C9F-42CD-8BB5-D1F48CAD7066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A7E4067-198D-4B9C-AAD6-406EB1AB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A856A-07FA-4CF4-9B5B-5238A4FE9A6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514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  <a:p>
            <a:endParaRPr lang="fr-BE" alt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4067-198D-4B9C-AAD6-406EB1AB97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2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8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9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2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2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0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F75D-443A-4918-9644-0644B3FCDC42}" type="datetimeFigureOut">
              <a:rPr lang="en-GB" smtClean="0"/>
              <a:pPr/>
              <a:t>22/12/2020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ec.europa.eu/epale/bg/user/regist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ec.europa.eu/epale/b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pale/bg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lll.mon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pale_bulgaria" TargetMode="External"/><Relationship Id="rId5" Type="http://schemas.openxmlformats.org/officeDocument/2006/relationships/hyperlink" Target="https://www.facebook.com/EPALE.BG/" TargetMode="External"/><Relationship Id="rId4" Type="http://schemas.openxmlformats.org/officeDocument/2006/relationships/hyperlink" Target="https://epale.ec.europa.eu/en/private/blgarski-dobri-praktiki-za-uchene-na-vzrastn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1" y="620688"/>
            <a:ext cx="504056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НАЦИОНАЛНА МРЕЖА </a:t>
            </a:r>
          </a:p>
          <a:p>
            <a:pPr algn="ctr">
              <a:lnSpc>
                <a:spcPct val="200000"/>
              </a:lnSpc>
            </a:pPr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ЗА УЧЕНЕ НА ВЪЗРАСТНИ:</a:t>
            </a:r>
            <a:endParaRPr lang="en-GB" sz="24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от свързаност </a:t>
            </a:r>
          </a:p>
          <a:p>
            <a:pPr algn="ctr">
              <a:lnSpc>
                <a:spcPct val="200000"/>
              </a:lnSpc>
            </a:pPr>
            <a:r>
              <a:rPr lang="bg-BG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към резултати</a:t>
            </a:r>
          </a:p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bg-BG" sz="1600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Уебинар</a:t>
            </a:r>
          </a:p>
          <a:p>
            <a:pPr algn="ctr">
              <a:lnSpc>
                <a:spcPct val="150000"/>
              </a:lnSpc>
            </a:pPr>
            <a:r>
              <a:rPr lang="bg-BG" sz="1600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декември 2020 година</a:t>
            </a:r>
          </a:p>
          <a:p>
            <a:pPr algn="ctr">
              <a:lnSpc>
                <a:spcPct val="150000"/>
              </a:lnSpc>
            </a:pPr>
            <a:endParaRPr lang="bg-BG" sz="1600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7" y="6093297"/>
            <a:ext cx="1867017" cy="5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9" y="5992118"/>
            <a:ext cx="3123057" cy="63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89F59-A359-4B62-B6C1-81730E423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993355"/>
            <a:ext cx="280831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711F55-C4B7-4FCE-8564-FDAFB6AE245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Регистрация през социалните мрежи...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bg-BG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Фейсбук 2</a:t>
            </a:r>
            <a:endParaRPr lang="bg-BG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9E1CB-E2BE-48BF-BCCC-ACEFBD62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9" y="1077218"/>
            <a:ext cx="9144000" cy="578078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D57E83-DAAD-46D7-BF2C-2A59129BD83C}"/>
              </a:ext>
            </a:extLst>
          </p:cNvPr>
          <p:cNvSpPr/>
          <p:nvPr/>
        </p:nvSpPr>
        <p:spPr>
          <a:xfrm rot="3057525">
            <a:off x="7908274" y="1776384"/>
            <a:ext cx="484632" cy="216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364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19" y="1648204"/>
            <a:ext cx="5760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https://ec.europa.eu/epale/bg/user/register</a:t>
            </a:r>
            <a:endParaRPr lang="bg-BG" sz="4000" b="1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19" y="3477675"/>
            <a:ext cx="576063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ea typeface="Verdana" panose="020B0604030504040204" pitchFamily="34" charset="0"/>
                <a:cs typeface="Verdana" panose="020B0604030504040204" pitchFamily="34" charset="0"/>
              </a:rPr>
              <a:t>e-mail: epale@mon.bg</a:t>
            </a:r>
            <a:endParaRPr lang="en-GB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4000" b="1" dirty="0">
                <a:ea typeface="Verdana" panose="020B0604030504040204" pitchFamily="34" charset="0"/>
                <a:cs typeface="Verdana" panose="020B0604030504040204" pitchFamily="34" charset="0"/>
              </a:rPr>
              <a:t># </a:t>
            </a:r>
            <a:r>
              <a:rPr lang="bg-BG" sz="4000" b="1" dirty="0" err="1">
                <a:ea typeface="Verdana" panose="020B0604030504040204" pitchFamily="34" charset="0"/>
                <a:cs typeface="Verdana" panose="020B0604030504040204" pitchFamily="34" charset="0"/>
              </a:rPr>
              <a:t>ученепрезцелияживот</a:t>
            </a:r>
            <a:endParaRPr lang="en-GB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9" y="5992118"/>
            <a:ext cx="3123057" cy="63440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7" y="6093297"/>
            <a:ext cx="1867017" cy="5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FC1A1-1D16-41E4-9AFB-9F49E5970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78" y="1013436"/>
            <a:ext cx="280440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6020"/>
      </p:ext>
    </p:extLst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9" y="1268760"/>
            <a:ext cx="3960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/>
              <a:t>Благодарим Ви</a:t>
            </a:r>
          </a:p>
          <a:p>
            <a:pPr algn="ctr"/>
            <a:r>
              <a:rPr lang="bg-BG" sz="4000" b="1" dirty="0"/>
              <a:t>за всичко, </a:t>
            </a:r>
          </a:p>
          <a:p>
            <a:pPr algn="ctr"/>
            <a:r>
              <a:rPr lang="bg-BG" sz="4000" b="1" dirty="0"/>
              <a:t>което правим заедно за </a:t>
            </a:r>
            <a:r>
              <a:rPr lang="en-US" sz="4000" b="1" dirty="0"/>
              <a:t>EPALE</a:t>
            </a:r>
            <a:r>
              <a:rPr lang="bg-BG" sz="4000" b="1" dirty="0"/>
              <a:t>!</a:t>
            </a:r>
            <a:endParaRPr lang="bg-BG" sz="3200" b="1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72000" y="4130745"/>
            <a:ext cx="396043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http://ec.europa.eu/</a:t>
            </a:r>
          </a:p>
          <a:p>
            <a:pPr algn="ctr"/>
            <a:r>
              <a:rPr lang="en-GB" sz="2800" b="1" dirty="0" err="1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epale</a:t>
            </a:r>
            <a:r>
              <a:rPr lang="en-GB" sz="28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/bg</a:t>
            </a:r>
            <a:endParaRPr lang="bg-BG" sz="2800" b="1" dirty="0">
              <a:solidFill>
                <a:schemeClr val="accent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e-mail: epale@mon.bg</a:t>
            </a:r>
            <a:endParaRPr lang="en-GB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800" b="1" dirty="0">
                <a:ea typeface="Verdana" panose="020B0604030504040204" pitchFamily="34" charset="0"/>
                <a:cs typeface="Verdana" panose="020B0604030504040204" pitchFamily="34" charset="0"/>
              </a:rPr>
              <a:t># </a:t>
            </a:r>
            <a:r>
              <a:rPr lang="bg-BG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ученепрезцелияживот</a:t>
            </a:r>
            <a:endParaRPr lang="en-GB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9" y="5992118"/>
            <a:ext cx="3123057" cy="63440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7" y="6093297"/>
            <a:ext cx="1867017" cy="5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30E7-78AD-4012-AC13-46AAFA5F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967918"/>
            <a:ext cx="280440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46154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.enchev\Desktop\New Bitmap 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63050" cy="69135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CD2BF-EBF4-43B2-B561-582C829BA2A1}"/>
              </a:ext>
            </a:extLst>
          </p:cNvPr>
          <p:cNvSpPr txBox="1"/>
          <p:nvPr/>
        </p:nvSpPr>
        <p:spPr>
          <a:xfrm>
            <a:off x="259939" y="908720"/>
            <a:ext cx="8624122" cy="5269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EPALE: онлайн професионални общности, Жулиян Гочев, член на екипа </a:t>
            </a:r>
          </a:p>
          <a:p>
            <a:pPr marL="400050" lvl="1" indent="0" algn="just">
              <a:lnSpc>
                <a:spcPct val="150000"/>
              </a:lnSpc>
              <a:buNone/>
              <a:tabLst>
                <a:tab pos="361950" algn="l"/>
              </a:tabLst>
            </a:pPr>
            <a:r>
              <a:rPr lang="bg-BG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Информация и дискусия</a:t>
            </a:r>
          </a:p>
          <a:p>
            <a:pPr marL="400050" lvl="1" indent="0" algn="just">
              <a:buNone/>
              <a:tabLst>
                <a:tab pos="361950" algn="l"/>
              </a:tabLst>
            </a:pPr>
            <a:endParaRPr lang="bg-BG" sz="20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61950" lvl="0" indent="-36195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Как видяхте събитията през 2020 година  </a:t>
            </a:r>
          </a:p>
          <a:p>
            <a:pPr marL="361950" lvl="1" indent="0" algn="just">
              <a:lnSpc>
                <a:spcPct val="150000"/>
              </a:lnSpc>
              <a:buNone/>
            </a:pPr>
            <a:r>
              <a:rPr lang="bg-BG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Визуализация от Вашите обективи</a:t>
            </a:r>
          </a:p>
          <a:p>
            <a:pPr marL="361950" lvl="1" indent="0" algn="just">
              <a:buNone/>
            </a:pPr>
            <a:endParaRPr lang="bg-BG" sz="20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61950" lvl="0" indent="-361950" algn="just">
              <a:lnSpc>
                <a:spcPct val="150000"/>
              </a:lnSpc>
              <a:buFont typeface="+mj-lt"/>
              <a:buAutoNum type="arabicPeriod"/>
            </a:pP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Секторът за учене на възрастни – съвместни дейности за оценка на въздействието на </a:t>
            </a:r>
            <a:r>
              <a:rPr lang="bg-BG" sz="2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провежданите политики - </a:t>
            </a: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Валентина Дейкова, национален координатор в изпълнение на Европейската програма за учене на възрастни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361950" algn="l"/>
              </a:tabLst>
            </a:pPr>
            <a:r>
              <a:rPr lang="bg-BG" sz="2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	</a:t>
            </a:r>
            <a:r>
              <a:rPr lang="bg-BG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Информация и дискусия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CC1C0-EB03-4A91-91CD-C1F664E0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52" y="0"/>
            <a:ext cx="969348" cy="12680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07618D-F4A0-4DA7-A57A-3639853CB160}"/>
              </a:ext>
            </a:extLst>
          </p:cNvPr>
          <p:cNvSpPr txBox="1">
            <a:spLocks/>
          </p:cNvSpPr>
          <p:nvPr/>
        </p:nvSpPr>
        <p:spPr>
          <a:xfrm>
            <a:off x="0" y="-7709"/>
            <a:ext cx="8174651" cy="9164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Програма</a:t>
            </a:r>
          </a:p>
        </p:txBody>
      </p:sp>
    </p:spTree>
    <p:extLst>
      <p:ext uri="{BB962C8B-B14F-4D97-AF65-F5344CB8AC3E}">
        <p14:creationId xmlns:p14="http://schemas.microsoft.com/office/powerpoint/2010/main" val="100700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54905" cy="126876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 на общността на </a:t>
            </a:r>
            <a:r>
              <a:rPr lang="en-GB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EPALE </a:t>
            </a:r>
            <a:endParaRPr lang="bg-BG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0CC30-A3B6-4FBB-BAD0-1F2ABCDC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0"/>
            <a:ext cx="971599" cy="126876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F1236E-1C60-469B-995B-8727728D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413CA9-87A7-4822-AB14-1BCED44E9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712968" cy="540060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44A0F6ED-04B4-4FA9-AF94-8A3FA54DF1D7}"/>
              </a:ext>
            </a:extLst>
          </p:cNvPr>
          <p:cNvSpPr/>
          <p:nvPr/>
        </p:nvSpPr>
        <p:spPr>
          <a:xfrm>
            <a:off x="3131840" y="980728"/>
            <a:ext cx="613629" cy="1087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39557"/>
      </p:ext>
    </p:extLst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279432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Тематични фокуси </a:t>
            </a:r>
            <a:br>
              <a:rPr lang="bg-BG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EPALE</a:t>
            </a:r>
            <a:r>
              <a:rPr lang="bg-BG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</p:txBody>
      </p:sp>
      <p:pic>
        <p:nvPicPr>
          <p:cNvPr id="8" name="Picture 7" descr="C:\Users\r.panova.MINEDU\Documents\016 EPALE\LLL days\people.jpg"/>
          <p:cNvPicPr/>
          <p:nvPr/>
        </p:nvPicPr>
        <p:blipFill>
          <a:blip r:embed="rId3" cstate="print"/>
          <a:srcRect l="23332" t="18113" r="23780" b="31021"/>
          <a:stretch>
            <a:fillRect/>
          </a:stretch>
        </p:blipFill>
        <p:spPr bwMode="auto">
          <a:xfrm>
            <a:off x="251520" y="116632"/>
            <a:ext cx="833695" cy="1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9" y="5992118"/>
            <a:ext cx="3123057" cy="63440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7" y="6093297"/>
            <a:ext cx="1867017" cy="5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40B72-19FC-401D-AAA5-6B648FE2D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652" y="0"/>
            <a:ext cx="969348" cy="1268078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1965016"/>
            <a:ext cx="9144000" cy="1162800"/>
          </a:xfrm>
        </p:spPr>
        <p:txBody>
          <a:bodyPr anchor="ctr">
            <a:noAutofit/>
          </a:bodyPr>
          <a:lstStyle/>
          <a:p>
            <a:pPr algn="ctr"/>
            <a:r>
              <a:rPr lang="bg-BG" sz="3200" dirty="0">
                <a:solidFill>
                  <a:schemeClr val="accent6"/>
                </a:solidFill>
              </a:rPr>
              <a:t>… ОКТОМВРИ + НОЕМВРИ + ДЕКЕМВРИ …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25142" y="3429000"/>
            <a:ext cx="9118858" cy="17917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3200" b="1" dirty="0"/>
              <a:t>Социално включване на възрастното население </a:t>
            </a:r>
            <a:endParaRPr lang="en-GB" sz="32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bg-BG" sz="3200" b="1" dirty="0"/>
              <a:t>и междупоколенческо учене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31841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26876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КОМУНИКАЦИОННИ КАНАЛИ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bg-BG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Електронна страница на националния координатор за учене на възрастни: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http://lll.mon.bg/</a:t>
            </a:r>
            <a:r>
              <a:rPr lang="bg-BG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ts val="1500"/>
              </a:lnSpc>
              <a:buNone/>
            </a:pPr>
            <a:endParaRPr lang="bg-BG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Електронна платформа за учене на възрастни в Европа: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https://ec.europa.eu/epale/bg</a:t>
            </a:r>
            <a:r>
              <a:rPr lang="bg-BG" sz="2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bg-BG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3500" b="1" dirty="0">
                <a:latin typeface="Arial" panose="020B0604020202020204" pitchFamily="34" charset="0"/>
                <a:cs typeface="Arial" panose="020B0604020202020204" pitchFamily="34" charset="0"/>
              </a:rPr>
              <a:t>Български добри практики за учене на възрастни – </a:t>
            </a:r>
          </a:p>
          <a:p>
            <a:pPr marL="0" indent="0" algn="just">
              <a:buNone/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https://epale.ec.europa.eu/en/private/blgarski-dobri-praktiki-za-uchene-na-vzrastni</a:t>
            </a:r>
            <a:r>
              <a:rPr lang="bg-BG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bg-BG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в социалните мрежи:</a:t>
            </a:r>
            <a:endParaRPr lang="bg-BG" sz="2600" b="1" u="sng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just">
              <a:buNone/>
            </a:pPr>
            <a:r>
              <a:rPr lang="en-US" sz="26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https://www.facebook.com/EPALE.BG/</a:t>
            </a:r>
            <a:r>
              <a:rPr lang="bg-BG" sz="26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bg-BG" sz="26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https://twitter.com/epale_bulgaria</a:t>
            </a:r>
            <a:r>
              <a:rPr lang="bg-BG" sz="26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600" b="1" u="sng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0CC30-A3B6-4FBB-BAD0-1F2ABCDC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00" y="0"/>
            <a:ext cx="97159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26876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Български добри практики </a:t>
            </a:r>
            <a:br>
              <a:rPr lang="bg-BG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учене на възрастни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g-BG" dirty="0"/>
              <a:t> </a:t>
            </a:r>
            <a:r>
              <a:rPr lang="bg-BG" sz="2800" dirty="0"/>
              <a:t>Цели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g-BG" sz="2800" dirty="0"/>
              <a:t> Целева аудитория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g-BG" sz="2800" dirty="0"/>
              <a:t>Правила на общността: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bg-BG" sz="2800" dirty="0"/>
              <a:t>Организационни </a:t>
            </a:r>
            <a:r>
              <a:rPr lang="en-GB" sz="2800" dirty="0"/>
              <a:t>(</a:t>
            </a:r>
            <a:r>
              <a:rPr lang="bg-BG" sz="2800" dirty="0"/>
              <a:t>ЦЗП; НЗП;  членовете на общността</a:t>
            </a:r>
            <a:r>
              <a:rPr lang="en-GB" sz="2800" dirty="0"/>
              <a:t>)</a:t>
            </a:r>
            <a:r>
              <a:rPr lang="bg-BG" sz="2800" dirty="0"/>
              <a:t>; критерии за членство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bg-BG" sz="2800" dirty="0"/>
              <a:t>Съдържателни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bg-BG" sz="2800" dirty="0"/>
              <a:t>Етични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0CC30-A3B6-4FBB-BAD0-1F2ABCDC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0"/>
            <a:ext cx="97159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316416" cy="127786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4DBA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да ангажираме с повече приноси?</a:t>
            </a:r>
            <a:endParaRPr lang="bg-BG" sz="2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9" y="5992118"/>
            <a:ext cx="3123057" cy="63440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7" y="6093297"/>
            <a:ext cx="1867017" cy="5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F0CC30-A3B6-4FBB-BAD0-1F2ABCDCF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0"/>
            <a:ext cx="971599" cy="12687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77864"/>
            <a:ext cx="8568952" cy="4714254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defRPr/>
            </a:pPr>
            <a:r>
              <a:rPr lang="bg-BG" altLang="fr-FR" sz="3400" dirty="0"/>
              <a:t>Допринасяйте за търсене на </a:t>
            </a:r>
            <a:r>
              <a:rPr lang="bg-BG" altLang="fr-FR" sz="3400" b="1" dirty="0"/>
              <a:t>партньори </a:t>
            </a:r>
            <a:endParaRPr lang="fr-BE" altLang="fr-FR" sz="3400" b="1" dirty="0"/>
          </a:p>
          <a:p>
            <a:pPr marL="171450" indent="-171450">
              <a:defRPr/>
            </a:pPr>
            <a:r>
              <a:rPr lang="bg-BG" altLang="fr-FR" sz="3400" dirty="0"/>
              <a:t>Комуникирайте с организации в </a:t>
            </a:r>
            <a:r>
              <a:rPr lang="bg-BG" altLang="fr-FR" sz="3400" b="1" dirty="0"/>
              <a:t>инструмента за търсене на партньори </a:t>
            </a:r>
            <a:endParaRPr lang="fr-BE" altLang="fr-FR" sz="3400" b="1" dirty="0"/>
          </a:p>
          <a:p>
            <a:pPr marL="171450" indent="-171450">
              <a:defRPr/>
            </a:pPr>
            <a:r>
              <a:rPr lang="bg-BG" altLang="fr-FR" sz="3400" b="1" dirty="0"/>
              <a:t>Предлагайте и/или качвайте </a:t>
            </a:r>
            <a:r>
              <a:rPr lang="bg-BG" altLang="fr-FR" sz="3400" dirty="0"/>
              <a:t>съдържание </a:t>
            </a:r>
            <a:endParaRPr lang="fr-BE" altLang="fr-FR" sz="3400" dirty="0"/>
          </a:p>
          <a:p>
            <a:pPr marL="171450" indent="-171450">
              <a:defRPr/>
            </a:pPr>
            <a:r>
              <a:rPr lang="bg-BG" altLang="fr-FR" sz="3400" b="1" dirty="0"/>
              <a:t>Споделяйте</a:t>
            </a:r>
            <a:r>
              <a:rPr lang="bg-BG" altLang="fr-FR" sz="3400" dirty="0"/>
              <a:t> съдържание или информация за </a:t>
            </a:r>
            <a:r>
              <a:rPr lang="en-US" altLang="fr-FR" sz="3400" dirty="0"/>
              <a:t>EPALE </a:t>
            </a:r>
            <a:r>
              <a:rPr lang="bg-BG" altLang="fr-FR" sz="3400" dirty="0"/>
              <a:t>в социалните мрежи </a:t>
            </a:r>
            <a:endParaRPr lang="fr-BE" altLang="fr-FR" sz="3400" dirty="0"/>
          </a:p>
          <a:p>
            <a:pPr marL="171450" indent="-171450">
              <a:defRPr/>
            </a:pPr>
            <a:r>
              <a:rPr lang="bg-BG" altLang="fr-FR" sz="3400" b="1" dirty="0"/>
              <a:t>Коментирайте</a:t>
            </a:r>
            <a:r>
              <a:rPr lang="bg-BG" altLang="fr-FR" sz="3400" dirty="0"/>
              <a:t> съдържанието </a:t>
            </a:r>
            <a:r>
              <a:rPr lang="bg-BG" altLang="fr-FR" sz="3400" b="1" dirty="0"/>
              <a:t>в самата Платформа</a:t>
            </a:r>
            <a:endParaRPr lang="fr-BE" altLang="fr-FR" sz="3400" b="1" dirty="0"/>
          </a:p>
          <a:p>
            <a:pPr marL="171450" indent="-171450">
              <a:defRPr/>
            </a:pPr>
            <a:r>
              <a:rPr lang="bg-BG" altLang="fr-FR" sz="3400" b="1" dirty="0"/>
              <a:t>Харесвайте </a:t>
            </a:r>
            <a:r>
              <a:rPr lang="bg-BG" altLang="fr-FR" sz="3400" dirty="0"/>
              <a:t>публикации</a:t>
            </a:r>
            <a:r>
              <a:rPr lang="bg-BG" altLang="fr-FR" sz="3400" b="1" dirty="0"/>
              <a:t> в самата Платформа </a:t>
            </a:r>
            <a:r>
              <a:rPr lang="en-US" altLang="fr-FR" sz="3400" b="1" dirty="0"/>
              <a:t>EPALE</a:t>
            </a:r>
            <a:endParaRPr lang="fr-BE" altLang="fr-FR" sz="3400" b="1" dirty="0"/>
          </a:p>
          <a:p>
            <a:pPr marL="171450" indent="-171450">
              <a:defRPr/>
            </a:pPr>
            <a:r>
              <a:rPr lang="bg-BG" altLang="fr-FR" sz="3400" dirty="0"/>
              <a:t>Бъдете </a:t>
            </a:r>
            <a:r>
              <a:rPr lang="bg-BG" altLang="fr-FR" sz="3400" b="1" dirty="0"/>
              <a:t>активни членове в пространствата </a:t>
            </a:r>
            <a:r>
              <a:rPr lang="bg-BG" altLang="fr-FR" sz="3400" dirty="0"/>
              <a:t>за съвместна работа и в </a:t>
            </a:r>
            <a:r>
              <a:rPr lang="bg-BG" altLang="fr-FR" sz="3400" b="1" dirty="0"/>
              <a:t>професионалните общности </a:t>
            </a:r>
            <a:r>
              <a:rPr lang="bg-BG" altLang="fr-FR" sz="3400" dirty="0"/>
              <a:t>на </a:t>
            </a:r>
            <a:r>
              <a:rPr lang="en-US" altLang="fr-FR" sz="3400" dirty="0"/>
              <a:t>EPALE</a:t>
            </a:r>
            <a:r>
              <a:rPr lang="bg-BG" altLang="fr-FR" sz="3400" dirty="0"/>
              <a:t> </a:t>
            </a:r>
            <a:endParaRPr lang="fr-BE" altLang="fr-FR" sz="3400" dirty="0"/>
          </a:p>
          <a:p>
            <a:pPr marL="171450" indent="-171450">
              <a:defRPr/>
            </a:pPr>
            <a:r>
              <a:rPr lang="bg-BG" altLang="fr-FR" sz="3400" dirty="0"/>
              <a:t>Участвайте в </a:t>
            </a:r>
            <a:r>
              <a:rPr lang="bg-BG" altLang="fr-FR" sz="3400" b="1" dirty="0"/>
              <a:t>анкети и проучвания </a:t>
            </a:r>
            <a:endParaRPr lang="fr-BE" altLang="fr-FR" sz="3400" b="1" dirty="0"/>
          </a:p>
          <a:p>
            <a:pPr marL="0" indent="0" algn="ctr">
              <a:buNone/>
              <a:defRPr/>
            </a:pPr>
            <a:r>
              <a:rPr lang="bg-BG" altLang="fr-FR" sz="4000" b="1" dirty="0"/>
              <a:t>Бъдете активни във всяка друга дейност </a:t>
            </a:r>
            <a:endParaRPr lang="bg-BG" altLang="fr-FR" sz="3400" b="1" dirty="0"/>
          </a:p>
          <a:p>
            <a:pPr marL="0" indent="0" algn="ctr">
              <a:buNone/>
              <a:defRPr/>
            </a:pPr>
            <a:r>
              <a:rPr lang="bg-BG" altLang="fr-FR" sz="3400" b="1" dirty="0"/>
              <a:t>като потребител на Платформата </a:t>
            </a:r>
            <a:endParaRPr lang="fr-BE" altLang="fr-FR" sz="3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6666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711F55-C4B7-4FCE-8564-FDAFB6AE2455}"/>
              </a:ext>
            </a:extLst>
          </p:cNvPr>
          <p:cNvSpPr txBox="1"/>
          <p:nvPr/>
        </p:nvSpPr>
        <p:spPr>
          <a:xfrm>
            <a:off x="-5274" y="-7709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Регистрация през самата Платформа...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endParaRPr lang="bg-BG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EA7D0-BE46-4CB7-9998-B59B802E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9508"/>
            <a:ext cx="8640960" cy="523981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D57E83-DAAD-46D7-BF2C-2A59129BD83C}"/>
              </a:ext>
            </a:extLst>
          </p:cNvPr>
          <p:cNvSpPr/>
          <p:nvPr/>
        </p:nvSpPr>
        <p:spPr>
          <a:xfrm rot="16200000">
            <a:off x="5628220" y="2849217"/>
            <a:ext cx="484632" cy="216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486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711F55-C4B7-4FCE-8564-FDAFB6AE245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Регистрация през социалните мрежи...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bg-BG" sz="32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Фейсбук 1</a:t>
            </a:r>
            <a:endParaRPr lang="bg-BG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D34D4-24B7-4CAE-B7EF-18CAE5FB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7218"/>
            <a:ext cx="8640960" cy="559214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D57E83-DAAD-46D7-BF2C-2A59129BD83C}"/>
              </a:ext>
            </a:extLst>
          </p:cNvPr>
          <p:cNvSpPr/>
          <p:nvPr/>
        </p:nvSpPr>
        <p:spPr>
          <a:xfrm rot="16200000">
            <a:off x="5124164" y="3812940"/>
            <a:ext cx="484632" cy="216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314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302</Words>
  <Application>Microsoft Office PowerPoint</Application>
  <PresentationFormat>On-screen Show (4:3)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PMingLiU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Дейности на общността на EPALE </vt:lpstr>
      <vt:lpstr>Тематични фокуси  EPALE 2020</vt:lpstr>
      <vt:lpstr>КОМУНИКАЦИОННИ КАНАЛИ</vt:lpstr>
      <vt:lpstr>Български добри практики  за учене на възрастни </vt:lpstr>
      <vt:lpstr>Как да ангажираме с повече приноси?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Beech</dc:creator>
  <cp:lastModifiedBy>Valentina</cp:lastModifiedBy>
  <cp:revision>392</cp:revision>
  <cp:lastPrinted>2019-04-03T07:31:44Z</cp:lastPrinted>
  <dcterms:created xsi:type="dcterms:W3CDTF">2014-11-17T10:52:01Z</dcterms:created>
  <dcterms:modified xsi:type="dcterms:W3CDTF">2020-12-22T07:47:48Z</dcterms:modified>
</cp:coreProperties>
</file>