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299" r:id="rId4"/>
    <p:sldId id="300" r:id="rId5"/>
    <p:sldId id="301" r:id="rId6"/>
    <p:sldId id="311" r:id="rId7"/>
    <p:sldId id="309" r:id="rId8"/>
    <p:sldId id="310" r:id="rId9"/>
    <p:sldId id="280" r:id="rId10"/>
  </p:sldIdLst>
  <p:sldSz cx="9144000" cy="6858000" type="screen4x3"/>
  <p:notesSz cx="7010400" cy="9296400"/>
  <p:defaultTextStyle>
    <a:defPPr>
      <a:defRPr lang="en-US"/>
    </a:defPPr>
    <a:lvl1pPr algn="l" defTabSz="9842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92125" indent="-34925" algn="l" defTabSz="9842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84250" indent="-69850" algn="l" defTabSz="9842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76375" indent="-104775" algn="l" defTabSz="9842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68500" indent="-139700" algn="l" defTabSz="9842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14" autoAdjust="0"/>
  </p:normalViewPr>
  <p:slideViewPr>
    <p:cSldViewPr>
      <p:cViewPr varScale="1">
        <p:scale>
          <a:sx n="98" d="100"/>
          <a:sy n="98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defTabSz="9844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defTabSz="9844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defTabSz="9844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C3C2EC9-8D8C-452B-A421-062FA931568D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defTabSz="9844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defTabSz="9844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defTabSz="9844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553124F-224C-4AEF-A0F5-7C02380F987C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8425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92125" algn="l" defTabSz="98425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84250" algn="l" defTabSz="98425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476375" algn="l" defTabSz="98425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968500" algn="l" defTabSz="98425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461585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953901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446220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938536" algn="l" defTabSz="984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5D5450-74B5-4F13-99FE-86F5645400FF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FFD138-246F-4FF6-B7B4-F8BFF02732AB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2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753A4F-6EB4-4011-A7A6-AB9DEB17FE8E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3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2306F05-A2FC-4A13-93AD-4A129198B914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432381-B788-4D31-A7E5-E25B8621767C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5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432381-B788-4D31-A7E5-E25B8621767C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6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63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12F135-8A2E-47D0-A71B-2E0B98FBC1A0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7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bg-BG" dirty="0" smtClean="0"/>
              <a:t>Ефективно сътрудничество между заинтересованите страни на национално, регионално и местно ниво. Достигането до всеки потенциален обучаем в отделната община е много по-лесно осъществимо.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bg-BG" dirty="0" smtClean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bg-BG" dirty="0" smtClean="0"/>
              <a:t>Партньорство и тясното сътрудничество с работодателите, вкл. със заетите лица с ниски умения, с безработните и неактивните лица. Мотивация им ще бъде по-висока, ако са сигурни, че след завършване на обучението ще намерят работа (ползи);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bg-BG" dirty="0" smtClean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bg-BG" dirty="0" smtClean="0"/>
              <a:t>Състоянието на сектора за учене на възрастни в България на базата на постигнатия напредък през последните години по основни показатели.</a:t>
            </a:r>
          </a:p>
          <a:p>
            <a:pPr marL="182536" indent="-182536" algn="just" defTabSz="984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6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982663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57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29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01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97300" indent="-139700" defTabSz="9826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498248-7883-4BB6-BBA2-A404E443B730}" type="slidenum">
              <a:rPr lang="bg-BG" altLang="en-US" sz="1200">
                <a:latin typeface="Calibri" panose="020F0502020204030204" pitchFamily="34" charset="0"/>
              </a:rPr>
              <a:pPr eaLnBrk="1" hangingPunct="1"/>
              <a:t>8</a:t>
            </a:fld>
            <a:endParaRPr lang="bg-BG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6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9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1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4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3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EFAA-F21C-4C46-A95C-30866E1C6A62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1D561-811B-4755-9471-AC25FAE00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53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8A20-45AB-4CD1-9805-42D51000DBBC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B8C0E-1C88-4B59-AAB3-C882EB6D1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04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1"/>
            <a:ext cx="2057401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019801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36A6-D78B-4AEA-9883-909E02ECCA93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DFBFC-1D67-43EF-AC15-37F59063D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4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FB875-E6BF-4DB3-BA29-0C5F0F2A1F91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C4124-5625-43DD-A759-3D8C2C6E4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8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23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46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6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692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46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9539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446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938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FC3B-F8F3-480F-8E3D-366ABDF0FDB7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CEFB2-E166-4DE5-AC67-665EEF965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6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1" cy="4525964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4"/>
            <a:ext cx="4038601" cy="4525964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55F7-74EC-497D-BC74-DEEBBB00DEE7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09DAE-732C-4AB2-A83B-B5E27B1AE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23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9"/>
            <a:ext cx="4040188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316" indent="0">
              <a:buNone/>
              <a:defRPr sz="2100" b="1"/>
            </a:lvl2pPr>
            <a:lvl3pPr marL="984634" indent="0">
              <a:buNone/>
              <a:defRPr sz="1900" b="1"/>
            </a:lvl3pPr>
            <a:lvl4pPr marL="1476951" indent="0">
              <a:buNone/>
              <a:defRPr sz="1700" b="1"/>
            </a:lvl4pPr>
            <a:lvl5pPr marL="1969267" indent="0">
              <a:buNone/>
              <a:defRPr sz="1700" b="1"/>
            </a:lvl5pPr>
            <a:lvl6pPr marL="2461585" indent="0">
              <a:buNone/>
              <a:defRPr sz="1700" b="1"/>
            </a:lvl6pPr>
            <a:lvl7pPr marL="2953901" indent="0">
              <a:buNone/>
              <a:defRPr sz="1700" b="1"/>
            </a:lvl7pPr>
            <a:lvl8pPr marL="3446220" indent="0">
              <a:buNone/>
              <a:defRPr sz="1700" b="1"/>
            </a:lvl8pPr>
            <a:lvl9pPr marL="39385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85"/>
            <a:ext cx="4040188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9"/>
            <a:ext cx="4041775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2316" indent="0">
              <a:buNone/>
              <a:defRPr sz="2100" b="1"/>
            </a:lvl2pPr>
            <a:lvl3pPr marL="984634" indent="0">
              <a:buNone/>
              <a:defRPr sz="1900" b="1"/>
            </a:lvl3pPr>
            <a:lvl4pPr marL="1476951" indent="0">
              <a:buNone/>
              <a:defRPr sz="1700" b="1"/>
            </a:lvl4pPr>
            <a:lvl5pPr marL="1969267" indent="0">
              <a:buNone/>
              <a:defRPr sz="1700" b="1"/>
            </a:lvl5pPr>
            <a:lvl6pPr marL="2461585" indent="0">
              <a:buNone/>
              <a:defRPr sz="1700" b="1"/>
            </a:lvl6pPr>
            <a:lvl7pPr marL="2953901" indent="0">
              <a:buNone/>
              <a:defRPr sz="1700" b="1"/>
            </a:lvl7pPr>
            <a:lvl8pPr marL="3446220" indent="0">
              <a:buNone/>
              <a:defRPr sz="1700" b="1"/>
            </a:lvl8pPr>
            <a:lvl9pPr marL="393853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85"/>
            <a:ext cx="4041775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D5FD-269F-4D25-83C8-100012707D37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8AC26-064D-4C18-8CDE-54797D3E3E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7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4409-763E-441B-9450-B1116838E705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FE7F6-3EB7-4CBD-9E5E-9A0CCBB7E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81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4C3C-5D5F-4C0E-AE28-810AA003DCB8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82DE1-ABE1-4BE4-B215-DFE1BF1DA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74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2"/>
            <a:ext cx="3008312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9"/>
            <a:ext cx="5111751" cy="585311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11"/>
            <a:ext cx="3008312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92316" indent="0">
              <a:buNone/>
              <a:defRPr sz="1400"/>
            </a:lvl2pPr>
            <a:lvl3pPr marL="984634" indent="0">
              <a:buNone/>
              <a:defRPr sz="1200"/>
            </a:lvl3pPr>
            <a:lvl4pPr marL="1476951" indent="0">
              <a:buNone/>
              <a:defRPr sz="1000"/>
            </a:lvl4pPr>
            <a:lvl5pPr marL="1969267" indent="0">
              <a:buNone/>
              <a:defRPr sz="1000"/>
            </a:lvl5pPr>
            <a:lvl6pPr marL="2461585" indent="0">
              <a:buNone/>
              <a:defRPr sz="1000"/>
            </a:lvl6pPr>
            <a:lvl7pPr marL="2953901" indent="0">
              <a:buNone/>
              <a:defRPr sz="1000"/>
            </a:lvl7pPr>
            <a:lvl8pPr marL="3446220" indent="0">
              <a:buNone/>
              <a:defRPr sz="1000"/>
            </a:lvl8pPr>
            <a:lvl9pPr marL="39385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B332-14B8-45D9-98AA-951EAA5E5AA8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357F-DC1E-4AEC-8C02-37D5D5B5E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17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2316" indent="0">
              <a:buNone/>
              <a:defRPr sz="3100"/>
            </a:lvl2pPr>
            <a:lvl3pPr marL="984634" indent="0">
              <a:buNone/>
              <a:defRPr sz="2500"/>
            </a:lvl3pPr>
            <a:lvl4pPr marL="1476951" indent="0">
              <a:buNone/>
              <a:defRPr sz="2100"/>
            </a:lvl4pPr>
            <a:lvl5pPr marL="1969267" indent="0">
              <a:buNone/>
              <a:defRPr sz="2100"/>
            </a:lvl5pPr>
            <a:lvl6pPr marL="2461585" indent="0">
              <a:buNone/>
              <a:defRPr sz="2100"/>
            </a:lvl6pPr>
            <a:lvl7pPr marL="2953901" indent="0">
              <a:buNone/>
              <a:defRPr sz="2100"/>
            </a:lvl7pPr>
            <a:lvl8pPr marL="3446220" indent="0">
              <a:buNone/>
              <a:defRPr sz="2100"/>
            </a:lvl8pPr>
            <a:lvl9pPr marL="3938536" indent="0">
              <a:buNone/>
              <a:defRPr sz="2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492316" indent="0">
              <a:buNone/>
              <a:defRPr sz="1400"/>
            </a:lvl2pPr>
            <a:lvl3pPr marL="984634" indent="0">
              <a:buNone/>
              <a:defRPr sz="1200"/>
            </a:lvl3pPr>
            <a:lvl4pPr marL="1476951" indent="0">
              <a:buNone/>
              <a:defRPr sz="1000"/>
            </a:lvl4pPr>
            <a:lvl5pPr marL="1969267" indent="0">
              <a:buNone/>
              <a:defRPr sz="1000"/>
            </a:lvl5pPr>
            <a:lvl6pPr marL="2461585" indent="0">
              <a:buNone/>
              <a:defRPr sz="1000"/>
            </a:lvl6pPr>
            <a:lvl7pPr marL="2953901" indent="0">
              <a:buNone/>
              <a:defRPr sz="1000"/>
            </a:lvl7pPr>
            <a:lvl8pPr marL="3446220" indent="0">
              <a:buNone/>
              <a:defRPr sz="1000"/>
            </a:lvl8pPr>
            <a:lvl9pPr marL="39385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722B-D93D-4B39-82E9-9DEED6C1BC1B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91EF2-2A81-4561-BE94-D63020A2A6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33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462" tIns="49232" rIns="98462" bIns="492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462" tIns="49232" rIns="98462" bIns="49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l" defTabSz="98463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6561EE-5233-4614-B44A-451383708D88}" type="datetime1">
              <a:rPr lang="en-US"/>
              <a:pPr>
                <a:defRPr/>
              </a:pPr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8462" tIns="49232" rIns="98462" bIns="49232" rtlCol="0" anchor="ctr"/>
          <a:lstStyle>
            <a:lvl1pPr algn="ctr" defTabSz="98463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8462" tIns="49232" rIns="98462" bIns="49232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30C011-822A-4141-8631-66A741F7C2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84250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842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2pPr>
      <a:lvl3pPr algn="ctr" defTabSz="9842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3pPr>
      <a:lvl4pPr algn="ctr" defTabSz="9842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4pPr>
      <a:lvl5pPr algn="ctr" defTabSz="9842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5pPr>
      <a:lvl6pPr marL="457200" algn="ctr" defTabSz="98425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6pPr>
      <a:lvl7pPr marL="914400" algn="ctr" defTabSz="98425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7pPr>
      <a:lvl8pPr marL="1371600" algn="ctr" defTabSz="98425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8pPr>
      <a:lvl9pPr marL="1828800" algn="ctr" defTabSz="984250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9pPr>
    </p:titleStyle>
    <p:bodyStyle>
      <a:lvl1pPr marL="368300" indent="-368300" algn="l" defTabSz="9842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06388" algn="l" defTabSz="9842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30313" indent="-246063" algn="l" defTabSz="9842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438" indent="-246063" algn="l" defTabSz="9842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14563" indent="-246063" algn="l" defTabSz="9842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7742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060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377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4695" indent="-246159" algn="l" defTabSz="98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316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4634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951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9267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1585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901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6220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8536" algn="l" defTabSz="98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9812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B4B2-1EA8-400B-8B50-9FEAF2BBE5E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250825" y="6172200"/>
            <a:ext cx="864235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62" tIns="49232" rIns="98462" bIns="49232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bg-BG" altLang="bg-BG" sz="3200" b="1" dirty="0">
                <a:solidFill>
                  <a:schemeClr val="bg1"/>
                </a:solidFill>
                <a:latin typeface="Arial" panose="020B0604020202020204" pitchFamily="34" charset="0"/>
              </a:rPr>
              <a:t>гр. </a:t>
            </a:r>
            <a:r>
              <a:rPr lang="bg-BG" altLang="bg-BG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Вършец, </a:t>
            </a:r>
            <a:r>
              <a:rPr lang="bg-BG" altLang="bg-BG" sz="3200" b="1" dirty="0">
                <a:solidFill>
                  <a:schemeClr val="bg1"/>
                </a:solidFill>
                <a:latin typeface="Arial" panose="020B0604020202020204" pitchFamily="34" charset="0"/>
              </a:rPr>
              <a:t>5 - 6 </a:t>
            </a:r>
            <a:r>
              <a:rPr lang="bg-BG" altLang="bg-BG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декември </a:t>
            </a:r>
            <a:r>
              <a:rPr lang="bg-BG" altLang="bg-BG" sz="3200" b="1" dirty="0">
                <a:solidFill>
                  <a:schemeClr val="bg1"/>
                </a:solidFill>
                <a:latin typeface="Arial" panose="020B0604020202020204" pitchFamily="34" charset="0"/>
              </a:rPr>
              <a:t>2018 г. </a:t>
            </a:r>
          </a:p>
        </p:txBody>
      </p:sp>
      <p:pic>
        <p:nvPicPr>
          <p:cNvPr id="2053" name="Картина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814638" y="692150"/>
            <a:ext cx="3514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2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„Националните координатори в изпълнение на</a:t>
            </a:r>
            <a:endParaRPr lang="bg-BG" altLang="bg-BG" sz="1200">
              <a:latin typeface="Times New Roman" panose="02020603050405020304" pitchFamily="18" charset="0"/>
              <a:ea typeface="PMingLiU" pitchFamily="18" charset="-12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2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Европейската програма за учене на възрастни”</a:t>
            </a:r>
            <a:endParaRPr lang="bg-BG" altLang="bg-BG" sz="1200">
              <a:latin typeface="Times New Roman" panose="02020603050405020304" pitchFamily="18" charset="0"/>
              <a:ea typeface="PMingLiU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25425" y="1981200"/>
            <a:ext cx="8642350" cy="2133600"/>
          </a:xfrm>
          <a:prstGeom prst="rect">
            <a:avLst/>
          </a:prstGeom>
        </p:spPr>
        <p:txBody>
          <a:bodyPr lIns="98462" tIns="49232" rIns="98462" bIns="49232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bg-BG" sz="4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Регионален с</a:t>
            </a:r>
            <a:r>
              <a:rPr lang="bg-BG" sz="4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еминар</a:t>
            </a:r>
            <a:endParaRPr lang="bg-BG" sz="4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bg-BG" sz="4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„Пътища и мерки за повишаване на уменията на възрастните“</a:t>
            </a:r>
          </a:p>
          <a:p>
            <a:pPr fontAlgn="auto">
              <a:spcAft>
                <a:spcPts val="0"/>
              </a:spcAft>
              <a:defRPr/>
            </a:pPr>
            <a:endParaRPr lang="bg-BG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18" descr="C:\Users\d.enchev\Desktop\eu_flag-20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1588" y="4114800"/>
            <a:ext cx="9140825" cy="762000"/>
          </a:xfrm>
          <a:prstGeom prst="rect">
            <a:avLst/>
          </a:prstGeom>
        </p:spPr>
        <p:txBody>
          <a:bodyPr lIns="98462" tIns="49232" rIns="98462" bIns="49232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0"/>
              </a:lnSpc>
              <a:spcAft>
                <a:spcPts val="0"/>
              </a:spcAft>
              <a:defRPr/>
            </a:pPr>
            <a:endParaRPr lang="bg-BG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bg-BG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Обществени консултации</a:t>
            </a:r>
            <a:endParaRPr lang="bg-BG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763" y="838200"/>
            <a:ext cx="9144001" cy="1143000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Препоръка </a:t>
            </a: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Съвета от 19 декември 2016 г. относно повишаване на уменията: </a:t>
            </a:r>
            <a:b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 възможности за възрастните</a:t>
            </a:r>
            <a:endParaRPr lang="bg-BG" sz="2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81200"/>
            <a:ext cx="8642350" cy="4267200"/>
          </a:xfrm>
        </p:spPr>
        <p:txBody>
          <a:bodyPr rtlCol="0"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пределя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 на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приоритетни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целеви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които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бъдат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осигурени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пътища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повишаване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уменията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национално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равнище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60363" indent="-360363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структурират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пътищата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повишаване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уменията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основата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стъпки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уменията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предоставяне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гъвкави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пътеки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учене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валидиране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признаване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придобитите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умения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7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638175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 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консултативния документ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00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42350" cy="4876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bg-BG" altLang="bg-BG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bg-BG" altLang="bg-BG" sz="2800" smtClean="0">
                <a:latin typeface="Arial" panose="020B0604020202020204" pitchFamily="34" charset="0"/>
                <a:cs typeface="Arial" panose="020B0604020202020204" pitchFamily="34" charset="0"/>
              </a:rPr>
              <a:t>Да направи преглед на напредъка, да очертае основните предизвикателства, пред които е изправен секторът за учене на възрастни в България, както и да представи намерения и предложения за бъдещето</a:t>
            </a:r>
          </a:p>
        </p:txBody>
      </p:sp>
      <p:pic>
        <p:nvPicPr>
          <p:cNvPr id="4101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875" y="581025"/>
            <a:ext cx="9144000" cy="638175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Каква е целта на обществените консултации?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148" name="Content Placeholder 4"/>
          <p:cNvSpPr>
            <a:spLocks noGrp="1"/>
          </p:cNvSpPr>
          <p:nvPr>
            <p:ph idx="1"/>
          </p:nvPr>
        </p:nvSpPr>
        <p:spPr>
          <a:xfrm>
            <a:off x="250825" y="1295400"/>
            <a:ext cx="8642350" cy="502920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bg-BG" sz="2800" b="1" dirty="0" smtClean="0">
                <a:latin typeface="Arial" charset="0"/>
                <a:cs typeface="Arial" charset="0"/>
              </a:rPr>
              <a:t>Да се потърсят мненията </a:t>
            </a:r>
            <a:r>
              <a:rPr lang="bg-BG" sz="2800" b="1" dirty="0">
                <a:latin typeface="Arial" charset="0"/>
                <a:cs typeface="Arial" charset="0"/>
              </a:rPr>
              <a:t>и коментарите на всички заинтересовани </a:t>
            </a:r>
            <a:r>
              <a:rPr lang="bg-BG" sz="2800" b="1" dirty="0" smtClean="0">
                <a:latin typeface="Arial" charset="0"/>
                <a:cs typeface="Arial" charset="0"/>
              </a:rPr>
              <a:t>страни:</a:t>
            </a:r>
          </a:p>
          <a:p>
            <a:pPr algn="just">
              <a:buFont typeface="Arial" charset="0"/>
              <a:buChar char="•"/>
              <a:defRPr/>
            </a:pPr>
            <a:r>
              <a:rPr lang="bg-BG" sz="2800" dirty="0" smtClean="0">
                <a:latin typeface="Arial" charset="0"/>
                <a:cs typeface="Arial" charset="0"/>
              </a:rPr>
              <a:t>държавни </a:t>
            </a:r>
            <a:r>
              <a:rPr lang="bg-BG" sz="2800" dirty="0">
                <a:latin typeface="Arial" charset="0"/>
                <a:cs typeface="Arial" charset="0"/>
              </a:rPr>
              <a:t>органи - министерства и </a:t>
            </a:r>
            <a:r>
              <a:rPr lang="bg-BG" sz="2800" dirty="0" smtClean="0">
                <a:latin typeface="Arial" charset="0"/>
                <a:cs typeface="Arial" charset="0"/>
              </a:rPr>
              <a:t>агенции;</a:t>
            </a:r>
          </a:p>
          <a:p>
            <a:pPr algn="just">
              <a:buFont typeface="Arial" charset="0"/>
              <a:buChar char="•"/>
              <a:defRPr/>
            </a:pPr>
            <a:r>
              <a:rPr lang="bg-BG" sz="2800" dirty="0" smtClean="0">
                <a:latin typeface="Arial" charset="0"/>
                <a:cs typeface="Arial" charset="0"/>
              </a:rPr>
              <a:t>областите</a:t>
            </a:r>
            <a:r>
              <a:rPr lang="bg-BG" sz="2800" dirty="0">
                <a:latin typeface="Arial" charset="0"/>
                <a:cs typeface="Arial" charset="0"/>
              </a:rPr>
              <a:t>, общините и местните </a:t>
            </a:r>
            <a:r>
              <a:rPr lang="bg-BG" sz="2800" dirty="0" smtClean="0">
                <a:latin typeface="Arial" charset="0"/>
                <a:cs typeface="Arial" charset="0"/>
              </a:rPr>
              <a:t>общности;</a:t>
            </a:r>
          </a:p>
          <a:p>
            <a:pPr algn="just">
              <a:buFont typeface="Arial" charset="0"/>
              <a:buChar char="•"/>
              <a:defRPr/>
            </a:pPr>
            <a:r>
              <a:rPr lang="bg-BG" sz="2800" dirty="0" smtClean="0">
                <a:latin typeface="Arial" charset="0"/>
                <a:cs typeface="Arial" charset="0"/>
              </a:rPr>
              <a:t>доставчици </a:t>
            </a:r>
            <a:r>
              <a:rPr lang="bg-BG" sz="2800" dirty="0">
                <a:latin typeface="Arial" charset="0"/>
                <a:cs typeface="Arial" charset="0"/>
              </a:rPr>
              <a:t>на обучение, </a:t>
            </a:r>
            <a:r>
              <a:rPr lang="bg-BG" sz="2800" dirty="0" smtClean="0">
                <a:latin typeface="Arial" charset="0"/>
                <a:cs typeface="Arial" charset="0"/>
              </a:rPr>
              <a:t>учещи;</a:t>
            </a:r>
          </a:p>
          <a:p>
            <a:pPr algn="just">
              <a:buFont typeface="Arial" charset="0"/>
              <a:buChar char="•"/>
              <a:defRPr/>
            </a:pPr>
            <a:r>
              <a:rPr lang="bg-BG" sz="2800" dirty="0" smtClean="0">
                <a:latin typeface="Arial" charset="0"/>
                <a:cs typeface="Arial" charset="0"/>
              </a:rPr>
              <a:t>работодатели</a:t>
            </a:r>
            <a:r>
              <a:rPr lang="bg-BG" sz="2800" dirty="0">
                <a:latin typeface="Arial" charset="0"/>
                <a:cs typeface="Arial" charset="0"/>
              </a:rPr>
              <a:t>, браншови организации, синдикати, организации на гражданското </a:t>
            </a:r>
            <a:r>
              <a:rPr lang="bg-BG" sz="2800" dirty="0" smtClean="0">
                <a:latin typeface="Arial" charset="0"/>
                <a:cs typeface="Arial" charset="0"/>
              </a:rPr>
              <a:t>общество;</a:t>
            </a:r>
          </a:p>
          <a:p>
            <a:pPr algn="just">
              <a:buFont typeface="Arial" charset="0"/>
              <a:buChar char="•"/>
              <a:defRPr/>
            </a:pPr>
            <a:r>
              <a:rPr lang="bg-BG" sz="2800" dirty="0" smtClean="0">
                <a:latin typeface="Arial" charset="0"/>
                <a:cs typeface="Arial" charset="0"/>
              </a:rPr>
              <a:t>… и </a:t>
            </a:r>
            <a:r>
              <a:rPr lang="bg-BG" sz="2800" dirty="0">
                <a:latin typeface="Arial" charset="0"/>
                <a:cs typeface="Arial" charset="0"/>
              </a:rPr>
              <a:t>други </a:t>
            </a:r>
            <a:r>
              <a:rPr lang="bg-BG" sz="2800" dirty="0" smtClean="0">
                <a:latin typeface="Arial" charset="0"/>
                <a:cs typeface="Arial" charset="0"/>
              </a:rPr>
              <a:t>партньори,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bg-BG" sz="2800" b="1" dirty="0" smtClean="0">
                <a:latin typeface="Arial" charset="0"/>
                <a:cs typeface="Arial" charset="0"/>
              </a:rPr>
              <a:t>за </a:t>
            </a:r>
            <a:r>
              <a:rPr lang="bg-BG" sz="2800" b="1" dirty="0">
                <a:latin typeface="Arial" charset="0"/>
                <a:cs typeface="Arial" charset="0"/>
              </a:rPr>
              <a:t>да очертаем заедно </a:t>
            </a:r>
            <a:r>
              <a:rPr lang="bg-BG" sz="2800" b="1" dirty="0" smtClean="0">
                <a:latin typeface="Arial" charset="0"/>
                <a:cs typeface="Arial" charset="0"/>
              </a:rPr>
              <a:t>предложения </a:t>
            </a:r>
            <a:r>
              <a:rPr lang="bg-BG" sz="2800" b="1" dirty="0">
                <a:latin typeface="Arial" charset="0"/>
                <a:cs typeface="Arial" charset="0"/>
              </a:rPr>
              <a:t>за бъдещето.</a:t>
            </a:r>
          </a:p>
          <a:p>
            <a:pPr algn="just">
              <a:buFont typeface="Arial" charset="0"/>
              <a:buChar char="•"/>
              <a:defRPr/>
            </a:pPr>
            <a:endParaRPr lang="en-US" altLang="bg-BG" sz="2800" b="1" dirty="0" smtClean="0">
              <a:latin typeface="Arial" charset="0"/>
              <a:cs typeface="Arial" charset="0"/>
            </a:endParaRPr>
          </a:p>
        </p:txBody>
      </p:sp>
      <p:pic>
        <p:nvPicPr>
          <p:cNvPr id="5125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525" y="762000"/>
            <a:ext cx="9144000" cy="638175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 е актуалното състоянието </a:t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обществените консултации до момента …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4" name="Content Placeholder 4"/>
          <p:cNvSpPr>
            <a:spLocks noGrp="1"/>
          </p:cNvSpPr>
          <p:nvPr>
            <p:ph idx="1"/>
          </p:nvPr>
        </p:nvSpPr>
        <p:spPr>
          <a:xfrm>
            <a:off x="241300" y="1581150"/>
            <a:ext cx="8642350" cy="464820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Две стъпки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национално равнище: 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(Обсъждане на структурата и обхвата на консултативния документ):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рамките на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Националната координационна група за учене през целия живот: 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30.03.2018 година, гр. София;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рамките на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Координационния съвет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КС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 Националната платформа „Обединени за ученето на възрастни“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НП ОУВ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4-5 април 2018 г., гр. Велинград</a:t>
            </a:r>
          </a:p>
          <a:p>
            <a:pPr marL="0" indent="0" algn="just">
              <a:lnSpc>
                <a:spcPts val="1000"/>
              </a:lnSpc>
              <a:buNone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bg-BG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Предстоящо: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Редовна работна среща на КС на НП ОУВ на 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декември 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2018 г., гр.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Вършец</a:t>
            </a:r>
            <a:endParaRPr lang="bg-BG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bg-BG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9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525" y="762000"/>
            <a:ext cx="9144000" cy="638175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 е актуалното състоянието </a:t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обществените консултации до момента …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4" name="Content Placeholder 4"/>
          <p:cNvSpPr>
            <a:spLocks noGrp="1"/>
          </p:cNvSpPr>
          <p:nvPr>
            <p:ph idx="1"/>
          </p:nvPr>
        </p:nvSpPr>
        <p:spPr>
          <a:xfrm>
            <a:off x="250825" y="1676400"/>
            <a:ext cx="8642350" cy="464820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Две осъществени стъпки на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регионално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равнище: </a:t>
            </a: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</a:p>
          <a:p>
            <a:pPr marL="0" indent="0" algn="just">
              <a:lnSpc>
                <a:spcPts val="1500"/>
              </a:lnSpc>
              <a:buFont typeface="Arial" charset="0"/>
              <a:buNone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17-18 май 2018 г., 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гр. Царево </a:t>
            </a:r>
            <a:endParaRPr lang="bg-BG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5 -6 юли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2018 г., 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гр.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Габрово </a:t>
            </a:r>
            <a:endParaRPr lang="bg-BG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bg-BG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Актуално състояние на </a:t>
            </a:r>
            <a:r>
              <a:rPr lang="bg-BG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регионалните консултации:</a:t>
            </a:r>
            <a:endParaRPr lang="bg-BG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bg-BG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5 - 6 декември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2018 г., </a:t>
            </a:r>
            <a:r>
              <a:rPr lang="bg-BG" sz="2400" b="1" dirty="0">
                <a:latin typeface="Arial" panose="020B0604020202020204" pitchFamily="34" charset="0"/>
                <a:cs typeface="Arial" panose="020B0604020202020204" pitchFamily="34" charset="0"/>
              </a:rPr>
              <a:t>гр. </a:t>
            </a:r>
            <a:r>
              <a:rPr lang="bg-BG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Вършец </a:t>
            </a:r>
            <a:endParaRPr lang="bg-BG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bg-BG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9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052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875" y="581025"/>
            <a:ext cx="9144000" cy="638175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 въпроси на дискусията …</a:t>
            </a: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4" name="Content Placeholder 4"/>
          <p:cNvSpPr>
            <a:spLocks noGrp="1"/>
          </p:cNvSpPr>
          <p:nvPr>
            <p:ph idx="1"/>
          </p:nvPr>
        </p:nvSpPr>
        <p:spPr>
          <a:xfrm>
            <a:off x="250825" y="1295400"/>
            <a:ext cx="8642350" cy="5029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Кои са приоритетните целеви групи?</a:t>
            </a: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да откриваме и мотивираме потенциални обучаеми?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да бъдат оценявани индивидуално уменията</a:t>
            </a:r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bg-BG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да бъдат </a:t>
            </a:r>
            <a:r>
              <a:rPr lang="bg-BG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валидирани</a:t>
            </a:r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уменията, придобити чрез неформално обучение и самостоятелно учене?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координираме нашите действия и как си партнираме?</a:t>
            </a:r>
          </a:p>
          <a:p>
            <a:pPr marL="0" indent="0" algn="just">
              <a:lnSpc>
                <a:spcPts val="1500"/>
              </a:lnSpc>
              <a:buFont typeface="Arial" charset="0"/>
              <a:buNone/>
              <a:defRPr/>
            </a:pPr>
            <a:endParaRPr lang="bg-B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875" y="581025"/>
            <a:ext cx="9144000" cy="638175"/>
          </a:xfrm>
        </p:spPr>
        <p:txBody>
          <a:bodyPr rtlCol="0">
            <a:noAutofit/>
          </a:bodyPr>
          <a:lstStyle/>
          <a:p>
            <a:pPr defTabSz="984634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координираме нашите действия </a:t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си партнираме?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4" name="Content Placeholder 4"/>
          <p:cNvSpPr>
            <a:spLocks noGrp="1"/>
          </p:cNvSpPr>
          <p:nvPr>
            <p:ph idx="1"/>
          </p:nvPr>
        </p:nvSpPr>
        <p:spPr>
          <a:xfrm>
            <a:off x="250825" y="1295400"/>
            <a:ext cx="8642350" cy="5029200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bg-BG" sz="3200" dirty="0" smtClean="0"/>
              <a:t>Как да постигнем ефективно </a:t>
            </a:r>
            <a:r>
              <a:rPr lang="bg-BG" sz="3200" dirty="0"/>
              <a:t>сътрудничество между заинтересованите страни на национално, регионално и местно </a:t>
            </a:r>
            <a:r>
              <a:rPr lang="bg-BG" sz="3200" dirty="0" smtClean="0"/>
              <a:t>ниво?</a:t>
            </a:r>
            <a:endParaRPr lang="bg-BG" sz="3200" dirty="0"/>
          </a:p>
          <a:p>
            <a:pPr algn="just">
              <a:buFont typeface="Arial" charset="0"/>
              <a:buChar char="•"/>
              <a:defRPr/>
            </a:pPr>
            <a:r>
              <a:rPr lang="bg-BG" sz="3200" dirty="0" smtClean="0"/>
              <a:t>Как си партнираме с работодателите? </a:t>
            </a:r>
          </a:p>
          <a:p>
            <a:pPr algn="just">
              <a:buFont typeface="Arial" charset="0"/>
              <a:buChar char="•"/>
              <a:defRPr/>
            </a:pPr>
            <a:r>
              <a:rPr lang="bg-BG" sz="3200" dirty="0" smtClean="0"/>
              <a:t>Как взаимодействаме със </a:t>
            </a:r>
            <a:r>
              <a:rPr lang="bg-BG" sz="3200" dirty="0"/>
              <a:t>заетите лица с ниски умения, </a:t>
            </a:r>
            <a:r>
              <a:rPr lang="bg-BG" sz="3200" dirty="0" smtClean="0"/>
              <a:t>безработните </a:t>
            </a:r>
            <a:r>
              <a:rPr lang="bg-BG" sz="3200" dirty="0"/>
              <a:t>и </a:t>
            </a:r>
            <a:r>
              <a:rPr lang="bg-BG" sz="3200"/>
              <a:t>неактивните </a:t>
            </a:r>
            <a:r>
              <a:rPr lang="bg-BG" sz="3200" smtClean="0"/>
              <a:t>лица</a:t>
            </a:r>
            <a:r>
              <a:rPr lang="bg-BG" sz="3200"/>
              <a:t>?</a:t>
            </a:r>
            <a:endParaRPr lang="bg-BG" sz="3200" dirty="0" smtClean="0"/>
          </a:p>
          <a:p>
            <a:pPr algn="just">
              <a:buFont typeface="Arial" charset="0"/>
              <a:buChar char="•"/>
              <a:defRPr/>
            </a:pPr>
            <a:r>
              <a:rPr lang="bg-BG" sz="3200" dirty="0" smtClean="0"/>
              <a:t>Как установяваме състоянието </a:t>
            </a:r>
            <a:r>
              <a:rPr lang="bg-BG" sz="3200" dirty="0"/>
              <a:t>на сектора за учене на възрастни в </a:t>
            </a:r>
            <a:r>
              <a:rPr lang="bg-BG" sz="3200" dirty="0" smtClean="0"/>
              <a:t>България?</a:t>
            </a:r>
            <a:endParaRPr lang="bg-BG" sz="3200" dirty="0"/>
          </a:p>
          <a:p>
            <a:pPr marL="0" indent="0" algn="just">
              <a:lnSpc>
                <a:spcPts val="1500"/>
              </a:lnSpc>
              <a:buFont typeface="Arial" charset="0"/>
              <a:buNone/>
              <a:defRPr/>
            </a:pPr>
            <a:endParaRPr lang="bg-B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7" name="Picture 8" descr="C:\Users\d.enchev\Desktop\eu_flag-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E211-587E-490D-BCAB-ADD009CBFA3F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9219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267200"/>
          </a:xfrm>
        </p:spPr>
        <p:txBody>
          <a:bodyPr rtlCol="0">
            <a:normAutofit fontScale="92500" lnSpcReduction="10000"/>
          </a:bodyPr>
          <a:lstStyle/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БЛАГОДАРИМ ВИ</a:t>
            </a: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ВНИМАНИЕТО!</a:t>
            </a: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sz="25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Жулиян</a:t>
            </a:r>
            <a:r>
              <a:rPr lang="bg-BG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Гочев – </a:t>
            </a: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държавен експерт в ДПОО </a:t>
            </a: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член на екипа </a:t>
            </a:r>
            <a:r>
              <a:rPr lang="bg-BG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националния координатор </a:t>
            </a:r>
            <a:endParaRPr lang="bg-BG" sz="36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9238" indent="-369238" algn="ctr" defTabSz="98463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учене на възрастни</a:t>
            </a:r>
            <a:endParaRPr lang="bg-BG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1588"/>
            <a:ext cx="684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Картина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814638" y="692150"/>
            <a:ext cx="35147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84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2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„Националните координатори в изпълнение на</a:t>
            </a:r>
            <a:endParaRPr lang="bg-BG" altLang="bg-BG" sz="1200">
              <a:latin typeface="Times New Roman" panose="02020603050405020304" pitchFamily="18" charset="0"/>
              <a:ea typeface="PMingLiU" pitchFamily="18" charset="-12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200" b="1">
                <a:latin typeface="Times New Roman" panose="02020603050405020304" pitchFamily="18" charset="0"/>
                <a:ea typeface="PMingLiU" pitchFamily="18" charset="-120"/>
                <a:cs typeface="Times New Roman" panose="02020603050405020304" pitchFamily="18" charset="0"/>
              </a:rPr>
              <a:t>Европейската програма за учене на възрастни”</a:t>
            </a:r>
            <a:endParaRPr lang="bg-BG" altLang="bg-BG" sz="1200">
              <a:latin typeface="Times New Roman" panose="02020603050405020304" pitchFamily="18" charset="0"/>
              <a:ea typeface="PMingLiU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9224" name="Picture 13" descr="C:\Users\d.enchev\Desktop\eu_flag-20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57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875"/>
            <a:ext cx="1590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575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PMingLiU</vt:lpstr>
      <vt:lpstr>Times New Roman</vt:lpstr>
      <vt:lpstr>Wingdings</vt:lpstr>
      <vt:lpstr>Office Theme</vt:lpstr>
      <vt:lpstr>PowerPoint Presentation</vt:lpstr>
      <vt:lpstr>Препоръка на Съвета от 19 декември 2016 г. относно повишаване на уменията:  нови възможности за възрастните</vt:lpstr>
      <vt:lpstr>Цел на консултативния документ</vt:lpstr>
      <vt:lpstr>Каква е целта на обществените консултации?</vt:lpstr>
      <vt:lpstr>Какво е актуалното състоянието  на обществените консултации до момента …</vt:lpstr>
      <vt:lpstr>Какво е актуалното състоянието  на обществените консултации до момента …</vt:lpstr>
      <vt:lpstr>Основни въпроси на дискусията …</vt:lpstr>
      <vt:lpstr> Как координираме нашите действия  и как си партнираме?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Dimitar Enchev</dc:creator>
  <cp:lastModifiedBy>Zhuliyan N. Gochev</cp:lastModifiedBy>
  <cp:revision>501</cp:revision>
  <cp:lastPrinted>2018-12-04T08:56:23Z</cp:lastPrinted>
  <dcterms:created xsi:type="dcterms:W3CDTF">2006-08-16T00:00:00Z</dcterms:created>
  <dcterms:modified xsi:type="dcterms:W3CDTF">2018-12-04T08:59:49Z</dcterms:modified>
</cp:coreProperties>
</file>