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0" r:id="rId3"/>
    <p:sldId id="321" r:id="rId4"/>
    <p:sldId id="322" r:id="rId5"/>
    <p:sldId id="290" r:id="rId6"/>
    <p:sldId id="325" r:id="rId7"/>
    <p:sldId id="277" r:id="rId8"/>
    <p:sldId id="280" r:id="rId9"/>
    <p:sldId id="275" r:id="rId10"/>
    <p:sldId id="261" r:id="rId11"/>
    <p:sldId id="326" r:id="rId12"/>
    <p:sldId id="267" r:id="rId13"/>
    <p:sldId id="283" r:id="rId14"/>
    <p:sldId id="282" r:id="rId15"/>
    <p:sldId id="310" r:id="rId16"/>
    <p:sldId id="309" r:id="rId17"/>
    <p:sldId id="327" r:id="rId18"/>
    <p:sldId id="328" r:id="rId19"/>
    <p:sldId id="274" r:id="rId20"/>
    <p:sldId id="259" r:id="rId21"/>
    <p:sldId id="271" r:id="rId22"/>
    <p:sldId id="312" r:id="rId23"/>
    <p:sldId id="314" r:id="rId24"/>
    <p:sldId id="289" r:id="rId25"/>
    <p:sldId id="288" r:id="rId26"/>
    <p:sldId id="305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.panova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64" autoAdjust="0"/>
    <p:restoredTop sz="63252" autoAdjust="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35A06-3DF2-4EDB-B411-5CD9C3B5B2ED}" type="datetimeFigureOut">
              <a:rPr lang="bg-BG" smtClean="0"/>
              <a:pPr/>
              <a:t>30.9.2015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4DEF-D0C3-4CDA-8734-CC694C165C5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1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EE48-B952-4D84-96B8-99B18D9030EA}" type="datetimeFigureOut">
              <a:rPr lang="bg-BG" smtClean="0"/>
              <a:pPr/>
              <a:t>30.9.2015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705AC-D603-481E-8078-85C3B41AAF9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656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Това</a:t>
            </a:r>
            <a:r>
              <a:rPr lang="bg-BG" baseline="0" dirty="0" smtClean="0"/>
              <a:t> е началната страница на платформата ЕПАЛЕ. Преди да се регистрирате, вероятно ще отделите известно време да разгледате основните падащи менюта. </a:t>
            </a:r>
          </a:p>
          <a:p>
            <a:r>
              <a:rPr lang="bg-BG" baseline="0" dirty="0" smtClean="0"/>
              <a:t>ЗА ЕПАЛЕ – тук, освен краткото представяне на платформата и много полезната рубрика “Въпроси и отговори”, която ви препоръчвам да прегледате, ще откриете много полезна информация за основните заинтересовани страни в сектора за учене на възрастни, заедно с връзки към техните сайтове и контактни данни.</a:t>
            </a:r>
          </a:p>
          <a:p>
            <a:pPr>
              <a:buFont typeface="Arial" pitchFamily="34" charset="0"/>
              <a:buChar char="•"/>
            </a:pPr>
            <a:r>
              <a:rPr lang="bg-BG" baseline="0" dirty="0" smtClean="0"/>
              <a:t> Рубриката “Заинтересовани страни” представя основните играчи на европейско ниво – ГД “Образование и култура”, </a:t>
            </a:r>
            <a:r>
              <a:rPr lang="bg-BG" baseline="0" dirty="0" err="1" smtClean="0"/>
              <a:t>Изп</a:t>
            </a:r>
            <a:r>
              <a:rPr lang="bg-BG" baseline="0" dirty="0" smtClean="0"/>
              <a:t>. Агенция за образование, аудиовизия и култура, Центъра за изследвания в областта на образованието и УЦЖ </a:t>
            </a:r>
            <a:r>
              <a:rPr lang="en-US" baseline="0" dirty="0" smtClean="0"/>
              <a:t>(CRELL)</a:t>
            </a:r>
            <a:r>
              <a:rPr lang="bg-BG" baseline="0" dirty="0" smtClean="0"/>
              <a:t>, както и най-важните европейски неправителствени организации, чиято дейност е свързана с УВ – </a:t>
            </a:r>
            <a:r>
              <a:rPr lang="bg-BG" baseline="0" dirty="0" err="1" smtClean="0"/>
              <a:t>Евр</a:t>
            </a:r>
            <a:r>
              <a:rPr lang="bg-BG" baseline="0" dirty="0" smtClean="0"/>
              <a:t>. Асоциация за учене на възрастни ЕАЕА, </a:t>
            </a:r>
            <a:r>
              <a:rPr lang="bg-BG" baseline="0" dirty="0" err="1" smtClean="0"/>
              <a:t>Евр</a:t>
            </a:r>
            <a:r>
              <a:rPr lang="bg-BG" baseline="0" dirty="0" smtClean="0"/>
              <a:t>. център за развитие на проф. образование СЕДЕФОП, Европейската мрежа за основни умения ЕБСН и др.</a:t>
            </a:r>
          </a:p>
          <a:p>
            <a:pPr>
              <a:buFont typeface="Arial" pitchFamily="34" charset="0"/>
              <a:buChar char="•"/>
            </a:pPr>
            <a:r>
              <a:rPr lang="bg-BG" baseline="0" dirty="0" smtClean="0"/>
              <a:t>На национално ниво оттук се влиза в националните страници на 30-те Звена за подкрепа на ЕПАЛЕ в Европа, на които са на разположение списъци с контакти на основните ЗС в отделните страни. В БГ като основни ЗС са посочени организациите, излъчили членове в НКГУЦЖ</a:t>
            </a:r>
          </a:p>
          <a:p>
            <a:pPr>
              <a:buFont typeface="Arial" pitchFamily="34" charset="0"/>
              <a:buChar char="•"/>
            </a:pPr>
            <a:r>
              <a:rPr lang="bg-BG" baseline="0" dirty="0" smtClean="0"/>
              <a:t>На индивидуално ниво тук е регистъра на потребителите. Данните, които предоставяте при регистрация, стават видими за всички регистрирани потребители. Съществува и възможност за размяна на лични съобщения между потребителите. Регистърът на потребителите подпомага взаимното опознаване и изграждането на партньорства, тъй като там се генерира информация за дейността на въпросния потребител на платформата – неговите статии и постове в отделните рубрики, неговите коментари и даже начина, по който е гласувал. Всичко това дава представа за вашите области на компетентности и интереси и позволява да ви разпознаят като потенциален партньор.</a:t>
            </a:r>
          </a:p>
          <a:p>
            <a:pPr>
              <a:buFont typeface="Arial" pitchFamily="34" charset="0"/>
              <a:buChar char="•"/>
            </a:pPr>
            <a:endParaRPr lang="bg-BG" baseline="0" dirty="0" smtClean="0"/>
          </a:p>
          <a:p>
            <a:pPr>
              <a:buFont typeface="Arial" pitchFamily="34" charset="0"/>
              <a:buNone/>
            </a:pPr>
            <a:r>
              <a:rPr lang="bg-BG" baseline="0" dirty="0" smtClean="0"/>
              <a:t>Затова е важно да се регистрирате. Така можете и да търсите хора и организации със сходни на вашите интереси, и да бъдете намирани от тях. Технически регистрацията става така: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705AC-D603-481E-8078-85C3B41AAF9F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Вече регистрационната форма е налична и на български, така че няма да се спирам много подробно. Падащото меню</a:t>
            </a:r>
            <a:r>
              <a:rPr lang="bg-BG" baseline="0" dirty="0" smtClean="0"/>
              <a:t> в полето “тип организация” съдържа “орган на националните, регионални или местни власти”, и “Организация, заинтересована страна”. Може да е доставчик или медия – журналисти с интерес към обучението на възрастни биха били информирани за предстоящите събития и актуални развития в сектора.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705AC-D603-481E-8078-85C3B41AAF9F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705AC-D603-481E-8078-85C3B41AAF9F}" type="slidenum">
              <a:rPr lang="bg-BG" smtClean="0"/>
              <a:pPr/>
              <a:t>20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526084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18362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9138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52575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2549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20456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1076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63928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3433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4335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00291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17000" r="17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F75D-443A-4918-9644-0644B3FCDC42}" type="datetimeFigureOut">
              <a:rPr lang="en-GB" smtClean="0"/>
              <a:pPr/>
              <a:t>30/09/2015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facebook.com/pages/EPALE-Bulgaria/574045946065572?fref=ts" TargetMode="Externa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382134" cy="541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548680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Електронна платформа за учене на възрастни в Европа</a:t>
            </a:r>
            <a:endParaRPr lang="en-GB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7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99968"/>
            <a:ext cx="1008112" cy="6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7984" y="501317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октомври 2015 г., </a:t>
            </a:r>
          </a:p>
          <a:p>
            <a:pPr algn="ctr"/>
            <a:r>
              <a:rPr lang="bg-BG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Бургас</a:t>
            </a:r>
            <a:endParaRPr lang="en-GB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C:\Users\r.panova.MINEDU\Desktop\MO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877273"/>
            <a:ext cx="1512168" cy="43204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467544" y="58052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47664" y="5877272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4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4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400" b="1" dirty="0">
              <a:solidFill>
                <a:srgbClr val="25406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1152525" cy="10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873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КАЛЕНДАР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8316" t="11579" r="29495" b="33684"/>
          <a:stretch>
            <a:fillRect/>
          </a:stretch>
        </p:blipFill>
        <p:spPr bwMode="auto">
          <a:xfrm>
            <a:off x="467544" y="2132856"/>
            <a:ext cx="8091504" cy="3872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538" y="6165304"/>
            <a:ext cx="2204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836712"/>
            <a:ext cx="86409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g-BG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Информация за минали и предстоящи събития с възможности за търсене по: Дата на провеждане, държава, град, език, тема, тип на събитието, целева група и наличие на такса за участие.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ПРЕДЛОЖЕТЕ СЪБИТИЕ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 smtClean="0"/>
              <a:t>Заглавие</a:t>
            </a:r>
          </a:p>
          <a:p>
            <a:r>
              <a:rPr lang="bg-BG" dirty="0" smtClean="0"/>
              <a:t>Език</a:t>
            </a:r>
          </a:p>
          <a:p>
            <a:r>
              <a:rPr lang="bg-BG" dirty="0" smtClean="0"/>
              <a:t>Дати </a:t>
            </a:r>
            <a:r>
              <a:rPr lang="en-US" dirty="0" smtClean="0"/>
              <a:t>(</a:t>
            </a:r>
            <a:r>
              <a:rPr lang="bg-BG" dirty="0" smtClean="0"/>
              <a:t>от – до</a:t>
            </a:r>
            <a:r>
              <a:rPr lang="en-US" dirty="0" smtClean="0"/>
              <a:t>)</a:t>
            </a:r>
          </a:p>
          <a:p>
            <a:r>
              <a:rPr lang="bg-BG" dirty="0" smtClean="0"/>
              <a:t>Държава, град</a:t>
            </a:r>
          </a:p>
          <a:p>
            <a:r>
              <a:rPr lang="bg-BG" dirty="0" smtClean="0"/>
              <a:t>Текстова част</a:t>
            </a:r>
          </a:p>
          <a:p>
            <a:r>
              <a:rPr lang="bg-BG" dirty="0" smtClean="0"/>
              <a:t>Такса участие</a:t>
            </a:r>
          </a:p>
          <a:p>
            <a:r>
              <a:rPr lang="bg-BG" dirty="0" smtClean="0"/>
              <a:t>Срок за регистрация</a:t>
            </a:r>
          </a:p>
          <a:p>
            <a:r>
              <a:rPr lang="bg-BG" dirty="0" smtClean="0"/>
              <a:t>Контактни данни на организаторите</a:t>
            </a:r>
          </a:p>
          <a:p>
            <a:r>
              <a:rPr lang="bg-BG" dirty="0" smtClean="0"/>
              <a:t>Цели и задачи</a:t>
            </a:r>
          </a:p>
          <a:p>
            <a:r>
              <a:rPr lang="bg-BG" dirty="0" smtClean="0"/>
              <a:t>Очаквани резултати от ученето</a:t>
            </a:r>
            <a:endParaRPr lang="bg-BG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7547" t="14988" r="36870" b="5614"/>
          <a:stretch>
            <a:fillRect/>
          </a:stretch>
        </p:blipFill>
        <p:spPr bwMode="auto">
          <a:xfrm>
            <a:off x="672637" y="1600200"/>
            <a:ext cx="3607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1538" y="6165304"/>
            <a:ext cx="2204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РЕСУРСЕН ЦЕНТЪР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Content Placeholder 3"/>
          <p:cNvPicPr>
            <a:picLocks/>
          </p:cNvPicPr>
          <p:nvPr/>
        </p:nvPicPr>
        <p:blipFill>
          <a:blip r:embed="rId5" cstate="print"/>
          <a:srcRect l="6421" t="9053" r="8156" b="5263"/>
          <a:stretch>
            <a:fillRect/>
          </a:stretch>
        </p:blipFill>
        <p:spPr bwMode="auto">
          <a:xfrm>
            <a:off x="467544" y="1700808"/>
            <a:ext cx="8097572" cy="428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3491880" y="2132856"/>
            <a:ext cx="1008112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Down Arrow 27"/>
          <p:cNvSpPr/>
          <p:nvPr/>
        </p:nvSpPr>
        <p:spPr>
          <a:xfrm>
            <a:off x="3851920" y="2420888"/>
            <a:ext cx="144016" cy="5040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/>
          <p:cNvSpPr txBox="1"/>
          <p:nvPr/>
        </p:nvSpPr>
        <p:spPr>
          <a:xfrm>
            <a:off x="4283968" y="38610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Падащо меню</a:t>
            </a:r>
            <a:endParaRPr lang="bg-BG" sz="1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724128" y="4005064"/>
            <a:ext cx="432048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99992" y="4509120"/>
            <a:ext cx="1224136" cy="288032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796136" y="47251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84168" y="4941168"/>
            <a:ext cx="288032" cy="216024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229201"/>
            <a:ext cx="282030" cy="2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229200"/>
            <a:ext cx="22062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5229200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al 36"/>
          <p:cNvSpPr/>
          <p:nvPr/>
        </p:nvSpPr>
        <p:spPr>
          <a:xfrm>
            <a:off x="2843808" y="465313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79712" y="4509120"/>
            <a:ext cx="792088" cy="216024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2" grpId="0" animBg="1"/>
      <p:bldP spid="32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НОВИНИ 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5000" r="62057" b="4706"/>
          <a:stretch>
            <a:fillRect/>
          </a:stretch>
        </p:blipFill>
        <p:spPr bwMode="auto">
          <a:xfrm>
            <a:off x="611560" y="1412776"/>
            <a:ext cx="3802218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8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7"/>
          <p:cNvPicPr>
            <a:picLocks noGrp="1"/>
          </p:cNvPicPr>
          <p:nvPr>
            <p:ph sz="half" idx="2"/>
          </p:nvPr>
        </p:nvPicPr>
        <p:blipFill>
          <a:blip r:embed="rId6" cstate="print"/>
          <a:srcRect t="5000" r="59743" b="4118"/>
          <a:stretch>
            <a:fillRect/>
          </a:stretch>
        </p:blipFill>
        <p:spPr bwMode="auto">
          <a:xfrm>
            <a:off x="4806067" y="1484313"/>
            <a:ext cx="35641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БЛОГ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7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5756" r="62222" b="5466"/>
          <a:stretch>
            <a:fillRect/>
          </a:stretch>
        </p:blipFill>
        <p:spPr bwMode="auto">
          <a:xfrm>
            <a:off x="611560" y="1412776"/>
            <a:ext cx="3858535" cy="4525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8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4499992" y="1412776"/>
            <a:ext cx="4038600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1556792"/>
            <a:ext cx="401419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Кратка статия, която цели да инициира дискусия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Дава възможност за коментиране и гласуване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Авторът или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bg-BG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ксперти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от НЗП отговарят на всички коментар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Статиите в </a:t>
            </a:r>
            <a:r>
              <a:rPr lang="bg-BG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блога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 Е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PALE 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 публикуват на 6 езика. При коментарите се използват всички езици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НЗП поддържа </a:t>
            </a:r>
            <a:r>
              <a:rPr lang="bg-BG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блога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 български език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16" t="5405" b="3908"/>
          <a:stretch>
            <a:fillRect/>
          </a:stretch>
        </p:blipFill>
        <p:spPr bwMode="auto">
          <a:xfrm>
            <a:off x="539552" y="1844824"/>
            <a:ext cx="805552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solidFill>
            <a:srgbClr val="B8E3DD">
              <a:alpha val="5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ТЪРСЕНЕ НА ПАРТНЬОРИ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kumimoji="0" lang="bg-BG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6" y="1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165305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6165304"/>
            <a:ext cx="2160240" cy="41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5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6" y="1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7812360" cy="1484784"/>
          </a:xfrm>
          <a:prstGeom prst="rect">
            <a:avLst/>
          </a:prstGeom>
          <a:solidFill>
            <a:srgbClr val="B8E3DD">
              <a:alpha val="5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ТЪРСЕНЕ НА ПАРТНЬОРИ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79712" y="2924944"/>
            <a:ext cx="1944216" cy="504056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7" name="Straight Arrow Connector 16"/>
          <p:cNvCxnSpPr>
            <a:stCxn id="15" idx="6"/>
          </p:cNvCxnSpPr>
          <p:nvPr/>
        </p:nvCxnSpPr>
        <p:spPr>
          <a:xfrm>
            <a:off x="3923928" y="3176972"/>
            <a:ext cx="648072" cy="63094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r.panova.MINEDU\Desktop\New Bitmap Imag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3406775" cy="4468813"/>
          </a:xfrm>
          <a:prstGeom prst="rect">
            <a:avLst/>
          </a:prstGeom>
          <a:noFill/>
        </p:spPr>
      </p:pic>
      <p:pic>
        <p:nvPicPr>
          <p:cNvPr id="1028" name="Picture 4" descr="C:\Users\r.panova.MINEDU\Desktop\New Bitmap Image (3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5" y="1412776"/>
            <a:ext cx="3744415" cy="35257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7544" y="4869161"/>
            <a:ext cx="3672408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ВЪЗМОЖНОСТИ ЗА ТЪРСЕНЕ ПО РАЗНООБРАЗНИ КРИТЕРИИ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96752"/>
          </a:xfrm>
          <a:solidFill>
            <a:srgbClr val="B8E3DD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bg-BG" sz="33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КОМУНИКАЦИЯ между потребителите (1)</a:t>
            </a:r>
            <a:endParaRPr lang="bg-BG" sz="33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165305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1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5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6" y="1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.enchev\Desktop\EPALE_presentation\03.1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8280920" cy="24479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1412777"/>
            <a:ext cx="8280920" cy="184665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g-BG" sz="19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Чрез опцията “Търсене на партньори” може да намирате конкретни лица, с които да комуникирате директно и лично чрез съобщения;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g-BG" sz="19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този режим никой от другите потребители (вкл. администратори) няма да вижда темата и съдържанието на Вашата кореспонденция.</a:t>
            </a:r>
          </a:p>
        </p:txBody>
      </p:sp>
      <p:sp>
        <p:nvSpPr>
          <p:cNvPr id="13" name="Oval 12"/>
          <p:cNvSpPr/>
          <p:nvPr/>
        </p:nvSpPr>
        <p:spPr>
          <a:xfrm>
            <a:off x="7668344" y="4005064"/>
            <a:ext cx="936104" cy="432048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96752"/>
          </a:xfrm>
          <a:solidFill>
            <a:srgbClr val="B8E3DD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bg-BG" sz="33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КОМУНИКАЦИЯ между потребителите (2)</a:t>
            </a:r>
            <a:endParaRPr lang="bg-BG" sz="33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165305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1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5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6" y="1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268761"/>
            <a:ext cx="8640960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g-BG" sz="19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Всеки потребител има характеристики, които дават представа за неговата дейност, интереси, активност в рамките на платформата. Това Ви улеснява в намирането на най-подходящия партньор за Вашата дейност или поне събеседник с интереси сходни на Вашите:</a:t>
            </a:r>
          </a:p>
        </p:txBody>
      </p:sp>
      <p:sp>
        <p:nvSpPr>
          <p:cNvPr id="13" name="Oval 12"/>
          <p:cNvSpPr/>
          <p:nvPr/>
        </p:nvSpPr>
        <p:spPr>
          <a:xfrm>
            <a:off x="7668344" y="4005064"/>
            <a:ext cx="936104" cy="432048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44" name="Picture 4" descr="C:\Users\d.enchev\Desktop\EPALE_presentation\03.13.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9"/>
            <a:ext cx="8784976" cy="2886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7740352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ТЕМИ (1)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Content Placeholder 7"/>
          <p:cNvPicPr>
            <a:picLocks noGrp="1"/>
          </p:cNvPicPr>
          <p:nvPr>
            <p:ph idx="1"/>
          </p:nvPr>
        </p:nvPicPr>
        <p:blipFill>
          <a:blip r:embed="rId4" cstate="print"/>
          <a:srcRect t="24412" r="19412" b="6765"/>
          <a:stretch>
            <a:fillRect/>
          </a:stretch>
        </p:blipFill>
        <p:spPr bwMode="auto">
          <a:xfrm>
            <a:off x="457200" y="1484784"/>
            <a:ext cx="8147248" cy="43550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... </a:t>
            </a:r>
            <a:r>
              <a:rPr lang="bg-BG" b="1" dirty="0" smtClean="0">
                <a:ea typeface="Verdana" pitchFamily="34" charset="0"/>
                <a:cs typeface="Verdana" pitchFamily="34" charset="0"/>
              </a:rPr>
              <a:t>Многоезична онлайн общност на професионалисти в областта на образованието и обучението на възрастни,</a:t>
            </a:r>
          </a:p>
          <a:p>
            <a:pPr>
              <a:buNone/>
            </a:pPr>
            <a:endParaRPr lang="bg-BG" b="1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bg-BG" b="1" dirty="0" smtClean="0">
                <a:ea typeface="Verdana" pitchFamily="34" charset="0"/>
                <a:cs typeface="Verdana" pitchFamily="34" charset="0"/>
              </a:rPr>
              <a:t>… която цели да изгради силен общоевропейски сектор за учене на възрастни и да подпомогне професионалното развитие на работещите в тази сфера</a:t>
            </a:r>
            <a:endParaRPr lang="bg-BG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172400" cy="126876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Какво е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EPALE</a:t>
            </a:r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kumimoji="0" lang="bg-BG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539552" y="1052736"/>
            <a:ext cx="80855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ПОДКРЕПА</a:t>
            </a:r>
            <a:r>
              <a:rPr lang="bg-BG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ОБУЧАЕМИЯ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целеви групи обучаеми – хора с ниски умения, безработни, възрастни хора, затворници, младежи, които нито учат, нито работят, представители на други уязвими групи</a:t>
            </a: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7740352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ТЕМИ (2)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95536" y="3212976"/>
            <a:ext cx="8136904" cy="222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УЧЕБНА СРЕДА</a:t>
            </a:r>
          </a:p>
          <a:p>
            <a:pPr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доставчици за обучение на възрастни; нагласи за неформално и самостоятелно учене; дигитално учене; </a:t>
            </a:r>
            <a:r>
              <a:rPr lang="bg-BG" sz="22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учене</a:t>
            </a: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 поколенията; учене чрез преживяване; </a:t>
            </a:r>
            <a:r>
              <a:rPr lang="bg-BG" sz="22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доброволчество</a:t>
            </a: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др.</a:t>
            </a:r>
            <a:endParaRPr lang="en-GB" sz="2200" b="1" dirty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84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7740352" cy="83671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ТЕМИ (3)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67544" y="836712"/>
            <a:ext cx="828092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УМЕНИЯ ЗА ЖИВОТ</a:t>
            </a:r>
          </a:p>
          <a:p>
            <a:pPr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Ключови компетентности, професионални умения, социални и граждански компетентности, комуникативни умения и др.</a:t>
            </a:r>
            <a:endParaRPr lang="en-GB" sz="2200" b="1" dirty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67544" y="2276873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Професионално развитие на персонала, ангажиран с обучение на възрастни; развитие на учебното съдържание; иновативни педагогически подходи; осигуряване на качеството и др.</a:t>
            </a:r>
            <a:endParaRPr lang="en-GB" sz="2200" b="1" dirty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395536" y="4293096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ПОЛИТИКИ, СТРАТЕГИИ И ФИНАНСИРАНЕ</a:t>
            </a:r>
          </a:p>
          <a:p>
            <a:pPr marL="361950" indent="-361950">
              <a:spcBef>
                <a:spcPts val="0"/>
              </a:spcBef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Управление на сектора за учене на възрастни; законодателство и стратегии; мониторинг и оценка на политиките; инструменти за УЦЖ – НКР, </a:t>
            </a:r>
            <a:r>
              <a:rPr lang="bg-BG" sz="22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валидиране</a:t>
            </a: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системи за кредити и др.</a:t>
            </a:r>
            <a:endParaRPr lang="en-GB" sz="2200" b="1" dirty="0" smtClean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84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5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15616" y="6165304"/>
            <a:ext cx="2160240" cy="41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165305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6" y="1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7740352" cy="134076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ТЕМИ</a:t>
            </a:r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Възможности за участие на потребителите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6" name="Picture 4" descr="C:\Users\d.enchev\Desktop\EPALE_presentation\03.10.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8784976" cy="34099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4509122"/>
            <a:ext cx="8784976" cy="113877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bg-BG" sz="1700" b="1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g-BG" sz="17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рамките на разгледаните 5 основни теми и техните подтеми съществуват дискусионни групи, към които всеки потребител може да се присъедини чрез бутон: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733257"/>
            <a:ext cx="11620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563888" y="5661248"/>
            <a:ext cx="1656184" cy="432048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40352" cy="1340768"/>
          </a:xfrm>
          <a:solidFill>
            <a:srgbClr val="B8E3DD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Потребителите…</a:t>
            </a:r>
            <a:endParaRPr lang="bg-BG" sz="40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9"/>
            <a:ext cx="8856984" cy="47853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Коментират, оценяват, участват в </a:t>
            </a:r>
          </a:p>
          <a:p>
            <a:pPr>
              <a:buNone/>
            </a:pPr>
            <a:r>
              <a:rPr lang="bg-BG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дискусиите и тематичните групи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Предлагат съдържание - събития, новини, ресурси, блог статии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Предлагат аргументирано ресурси за превод от/на български език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Установяват контакти с хора и организации със сходни интереси от цяла Европа чрез Инструмента за намиране на партньори</a:t>
            </a:r>
          </a:p>
          <a:p>
            <a:pPr>
              <a:buNone/>
            </a:pPr>
            <a:endParaRPr lang="bg-BG" sz="2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165305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5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6" y="1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6165304"/>
            <a:ext cx="2160240" cy="41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7740352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Националното звено</a:t>
            </a:r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подкрепа…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441792" y="1600200"/>
            <a:ext cx="729856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Поддържа рубриките на български език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Одобрява предложено от потребители съдържание, преди то да бъде публикувано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Осигурява превод на/от български език на материали с високо качество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Публикува месечен бюлетин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Модерира</a:t>
            </a: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дискусии под </a:t>
            </a:r>
            <a:r>
              <a:rPr lang="bg-BG" sz="24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блог</a:t>
            </a: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статиите и в дискусионните форуми по петте основни теми.</a:t>
            </a:r>
          </a:p>
        </p:txBody>
      </p:sp>
    </p:spTree>
    <p:extLst>
      <p:ext uri="{BB962C8B-B14F-4D97-AF65-F5344CB8AC3E}">
        <p14:creationId xmlns:p14="http://schemas.microsoft.com/office/powerpoint/2010/main" val="35997684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07088" cy="1143000"/>
          </a:xfrm>
        </p:spPr>
        <p:txBody>
          <a:bodyPr>
            <a:noAutofit/>
          </a:bodyPr>
          <a:lstStyle/>
          <a:p>
            <a:r>
              <a:rPr lang="bg-BG" sz="3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СТРАНИЦА НА НАЦИОНАЛНОТО ЗВЕНО ЗА ПОДКРЕПА</a:t>
            </a:r>
            <a:endParaRPr lang="bg-BG" sz="3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d.enchev\Desktop\New Bitmap Image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7200800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d.enchev\Desktop\New Bitmap Image (11).bm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005064"/>
            <a:ext cx="1152128" cy="832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ight Arrow 14"/>
          <p:cNvSpPr/>
          <p:nvPr/>
        </p:nvSpPr>
        <p:spPr>
          <a:xfrm rot="2939410">
            <a:off x="878821" y="4217159"/>
            <a:ext cx="288032" cy="7618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.enchev\Desktop\New Bitmap 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63050" cy="69135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104456" cy="51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501317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rgbClr val="3285A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51920" y="836712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БЛАГОДАРЯ </a:t>
            </a:r>
          </a:p>
          <a:p>
            <a:pPr algn="ctr"/>
            <a:r>
              <a:rPr lang="bg-BG" sz="4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</a:p>
          <a:p>
            <a:pPr algn="ctr"/>
            <a:r>
              <a:rPr lang="bg-BG" sz="4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ВНИМАНИЕТО!</a:t>
            </a:r>
            <a:endParaRPr lang="bg-BG" sz="4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1152525" cy="10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96952"/>
            <a:ext cx="1080120" cy="1008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959424" y="4221088"/>
            <a:ext cx="5184576" cy="18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bg-BG" sz="2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Екип на националното звено за подкрепа на Електронната платформа за учене на възрастни в България</a:t>
            </a:r>
            <a:endParaRPr lang="bg-BG" sz="2000" b="1" dirty="0">
              <a:solidFill>
                <a:srgbClr val="E85D4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060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кого е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EPALE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+mj-lt"/>
                <a:ea typeface="Verdana" pitchFamily="34" charset="0"/>
                <a:cs typeface="Verdana" pitchFamily="34" charset="0"/>
              </a:rPr>
              <a:t>Организации за образование и обучение за възрастни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+mj-lt"/>
                <a:ea typeface="Verdana" pitchFamily="34" charset="0"/>
                <a:cs typeface="Verdana" pitchFamily="34" charset="0"/>
              </a:rPr>
              <a:t>Учители, </a:t>
            </a:r>
            <a:r>
              <a:rPr lang="bg-BG" b="1" dirty="0" err="1" smtClean="0">
                <a:latin typeface="+mj-lt"/>
                <a:ea typeface="Verdana" pitchFamily="34" charset="0"/>
                <a:cs typeface="Verdana" pitchFamily="34" charset="0"/>
              </a:rPr>
              <a:t>обучители</a:t>
            </a:r>
            <a:r>
              <a:rPr lang="bg-BG" b="1" dirty="0" smtClean="0">
                <a:latin typeface="+mj-lt"/>
                <a:ea typeface="Verdana" pitchFamily="34" charset="0"/>
                <a:cs typeface="Verdana" pitchFamily="34" charset="0"/>
              </a:rPr>
              <a:t>, изследователи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+mj-lt"/>
                <a:ea typeface="Verdana" pitchFamily="34" charset="0"/>
                <a:cs typeface="Verdana" pitchFamily="34" charset="0"/>
              </a:rPr>
              <a:t>Политици и експерти, ангажирани с разработването и прилагането на политики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+mj-lt"/>
                <a:ea typeface="Verdana" pitchFamily="34" charset="0"/>
                <a:cs typeface="Verdana" pitchFamily="34" charset="0"/>
              </a:rPr>
              <a:t>Организации на работодателите и синдикати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+mj-lt"/>
                <a:ea typeface="Verdana" pitchFamily="34" charset="0"/>
                <a:cs typeface="Verdana" pitchFamily="34" charset="0"/>
              </a:rPr>
              <a:t>Граждански организации, културни институции и др.</a:t>
            </a:r>
            <a:endParaRPr lang="bg-BG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Кой администрира Е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PALE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ea typeface="Verdana" pitchFamily="34" charset="0"/>
                <a:cs typeface="Verdana" pitchFamily="34" charset="0"/>
              </a:rPr>
              <a:t>Централно звено за подкрепа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ea typeface="Verdana" pitchFamily="34" charset="0"/>
                <a:cs typeface="Verdana" pitchFamily="34" charset="0"/>
              </a:rPr>
              <a:t>Национално звено за подкрепа</a:t>
            </a:r>
          </a:p>
          <a:p>
            <a:pPr>
              <a:buFont typeface="Wingdings" pitchFamily="2" charset="2"/>
              <a:buChar char="q"/>
            </a:pPr>
            <a:r>
              <a:rPr lang="bg-BG" sz="2800" dirty="0" smtClean="0">
                <a:ea typeface="Verdana" pitchFamily="34" charset="0"/>
                <a:cs typeface="Verdana" pitchFamily="34" charset="0"/>
              </a:rPr>
              <a:t>Популяризиране на 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EPALE </a:t>
            </a:r>
            <a:r>
              <a:rPr lang="bg-BG" sz="2800" dirty="0" smtClean="0">
                <a:ea typeface="Verdana" pitchFamily="34" charset="0"/>
                <a:cs typeface="Verdana" pitchFamily="34" charset="0"/>
              </a:rPr>
              <a:t>сред заинтересованите страни и мотивиране за участие</a:t>
            </a:r>
          </a:p>
          <a:p>
            <a:pPr>
              <a:buFont typeface="Wingdings" pitchFamily="2" charset="2"/>
              <a:buChar char="q"/>
            </a:pPr>
            <a:r>
              <a:rPr lang="bg-BG" sz="2800" dirty="0" smtClean="0">
                <a:ea typeface="Verdana" pitchFamily="34" charset="0"/>
                <a:cs typeface="Verdana" pitchFamily="34" charset="0"/>
              </a:rPr>
              <a:t>Осигуряване на качествено съдържание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bg-BG" sz="2800" dirty="0" smtClean="0">
                <a:ea typeface="Verdana" pitchFamily="34" charset="0"/>
                <a:cs typeface="Verdana" pitchFamily="34" charset="0"/>
              </a:rPr>
              <a:t>и модериране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bg-BG" sz="2800" dirty="0" smtClean="0">
                <a:ea typeface="Verdana" pitchFamily="34" charset="0"/>
                <a:cs typeface="Verdana" pitchFamily="34" charset="0"/>
              </a:rPr>
              <a:t>на онлайн общности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ea typeface="Verdana" pitchFamily="34" charset="0"/>
                <a:cs typeface="Verdana" pitchFamily="34" charset="0"/>
              </a:rPr>
              <a:t>Финансиране: Грантово споразумение № 2014 – 2379 между Изпълнителната агенция по образование, аудиовизия и култура</a:t>
            </a:r>
            <a:r>
              <a:rPr lang="en-US" sz="28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bg-BG" sz="2800" b="1" dirty="0" smtClean="0">
                <a:ea typeface="Verdana" pitchFamily="34" charset="0"/>
                <a:cs typeface="Verdana" pitchFamily="34" charset="0"/>
              </a:rPr>
              <a:t>и Министъра на образованието и науката</a:t>
            </a:r>
          </a:p>
          <a:p>
            <a:pPr>
              <a:buFont typeface="Wingdings" pitchFamily="2" charset="2"/>
              <a:buChar char="q"/>
            </a:pPr>
            <a:r>
              <a:rPr lang="bg-BG" sz="2800" dirty="0" smtClean="0">
                <a:ea typeface="Verdana" pitchFamily="34" charset="0"/>
                <a:cs typeface="Verdana" pitchFamily="34" charset="0"/>
              </a:rPr>
              <a:t>ЕК – 122 600 евро, МОН – 30 650 евро</a:t>
            </a:r>
          </a:p>
          <a:p>
            <a:pPr>
              <a:buFont typeface="Wingdings" pitchFamily="2" charset="2"/>
              <a:buChar char="q"/>
            </a:pPr>
            <a:r>
              <a:rPr lang="bg-BG" sz="2800" dirty="0" smtClean="0">
                <a:ea typeface="Verdana" pitchFamily="34" charset="0"/>
                <a:cs typeface="Verdana" pitchFamily="34" charset="0"/>
              </a:rPr>
              <a:t>Срок на изпълнение: 01. 10. 2014 г. – 31. 12. 2015 г.</a:t>
            </a:r>
          </a:p>
          <a:p>
            <a:pPr>
              <a:buFont typeface="Wingdings" pitchFamily="2" charset="2"/>
              <a:buChar char="Ø"/>
            </a:pPr>
            <a:endParaRPr lang="bg-BG" dirty="0" smtClean="0"/>
          </a:p>
          <a:p>
            <a:pPr>
              <a:buFont typeface="Wingdings" pitchFamily="2" charset="2"/>
              <a:buChar char="Ø"/>
            </a:pPr>
            <a:endParaRPr lang="bg-BG" dirty="0"/>
          </a:p>
        </p:txBody>
      </p:sp>
      <p:pic>
        <p:nvPicPr>
          <p:cNvPr id="4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025352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PALE </a:t>
            </a:r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вход към регистрационна форма</a:t>
            </a:r>
            <a:endParaRPr lang="bg-BG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roject EPALE\Обучителен семинар-Пловдив\Регистрация\New Bitmap Imag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7128792" cy="49685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5220072" y="2132856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7544" y="616530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 EPALE\Обучителен семинар-Пловдив\Регистрация\Registration 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444208" y="764704"/>
            <a:ext cx="504056" cy="13648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44208" y="3275405"/>
            <a:ext cx="504056" cy="9579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80112" y="620688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3" name="Straight Arrow Connector 12"/>
          <p:cNvCxnSpPr>
            <a:endCxn id="15" idx="1"/>
          </p:cNvCxnSpPr>
          <p:nvPr/>
        </p:nvCxnSpPr>
        <p:spPr>
          <a:xfrm>
            <a:off x="1403648" y="5013176"/>
            <a:ext cx="5544616" cy="8777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59632" y="494116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6948264" y="5229200"/>
            <a:ext cx="20162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Полетата обозначени със звезда са задължителни за попълване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6136" y="4941168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/>
          <p:cNvSpPr txBox="1"/>
          <p:nvPr/>
        </p:nvSpPr>
        <p:spPr>
          <a:xfrm>
            <a:off x="1259632" y="4221088"/>
            <a:ext cx="41764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Избор от падащо меню (затворен избор), като винаги има опция </a:t>
            </a:r>
            <a:r>
              <a:rPr lang="bg-BG" sz="1600" b="1" dirty="0" smtClean="0"/>
              <a:t>други</a:t>
            </a:r>
            <a:endParaRPr lang="bg-BG" sz="1600" b="1" dirty="0"/>
          </a:p>
        </p:txBody>
      </p:sp>
      <p:cxnSp>
        <p:nvCxnSpPr>
          <p:cNvPr id="20" name="Straight Arrow Connector 19"/>
          <p:cNvCxnSpPr>
            <a:stCxn id="17" idx="1"/>
            <a:endCxn id="18" idx="3"/>
          </p:cNvCxnSpPr>
          <p:nvPr/>
        </p:nvCxnSpPr>
        <p:spPr>
          <a:xfrm flipH="1" flipV="1">
            <a:off x="5436096" y="4513476"/>
            <a:ext cx="412767" cy="4804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948264" y="116632"/>
            <a:ext cx="20162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Регистриране или влизане за вече регистрирани потребители</a:t>
            </a:r>
            <a:endParaRPr lang="bg-BG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1628800"/>
            <a:ext cx="2016224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Регистрационна форма структурирана в </a:t>
            </a:r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три части: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Информация за акаунта, персонална информация  и информация за организацията (</a:t>
            </a:r>
            <a:r>
              <a:rPr lang="bg-BG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видима от другите потребители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PALE e 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многоезична платформа…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.enchev\Desktop\New Bitmap Image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8136904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5580112" y="1844824"/>
            <a:ext cx="93610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3" descr="C:\Users\d.enchev\Desktop\New Bitmap Image (3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412776"/>
            <a:ext cx="1296144" cy="34853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AA9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Политиката на многоезичие</a:t>
            </a:r>
            <a:b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платформата включва: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Публикуване на материалите с 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най-висока стойност с резюме на всички езици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езика, “официални” за ЕПАЛЕ: английски, немски, френски, италиански, испански и полски;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Възможности за влияние от страна на потребителите чрез определяне на висок рейтинг или аргументирана заявка;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Възможности за машинен превод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предстои да бъдат активирани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None/>
            </a:pPr>
            <a:endParaRPr lang="bg-BG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.enchev\Desktop\New Bitmap Imag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052736"/>
            <a:ext cx="2952328" cy="801750"/>
          </a:xfrm>
          <a:prstGeom prst="rect">
            <a:avLst/>
          </a:prstGeom>
          <a:noFill/>
        </p:spPr>
      </p:pic>
      <p:pic>
        <p:nvPicPr>
          <p:cNvPr id="4099" name="Picture 3" descr="C:\Users\d.enchev\Desktop\New Bitmap Image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314325" cy="809625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1187624" y="1340768"/>
            <a:ext cx="30243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5682" b="4349"/>
          <a:stretch>
            <a:fillRect/>
          </a:stretch>
        </p:blipFill>
        <p:spPr bwMode="auto">
          <a:xfrm>
            <a:off x="548922" y="1857364"/>
            <a:ext cx="8046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PALE">
      <a:dk1>
        <a:srgbClr val="E85D41"/>
      </a:dk1>
      <a:lt1>
        <a:sysClr val="window" lastClr="FFFFFF"/>
      </a:lt1>
      <a:dk2>
        <a:srgbClr val="1F497D"/>
      </a:dk2>
      <a:lt2>
        <a:srgbClr val="EEECE1"/>
      </a:lt2>
      <a:accent1>
        <a:srgbClr val="E85D41"/>
      </a:accent1>
      <a:accent2>
        <a:srgbClr val="3285A9"/>
      </a:accent2>
      <a:accent3>
        <a:srgbClr val="4DBAAB"/>
      </a:accent3>
      <a:accent4>
        <a:srgbClr val="E85D41"/>
      </a:accent4>
      <a:accent5>
        <a:srgbClr val="3285A9"/>
      </a:accent5>
      <a:accent6>
        <a:srgbClr val="3285A9"/>
      </a:accent6>
      <a:hlink>
        <a:srgbClr val="E85D41"/>
      </a:hlink>
      <a:folHlink>
        <a:srgbClr val="4DBA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1459</Words>
  <Application>Microsoft Office PowerPoint</Application>
  <PresentationFormat>On-screen Show (4:3)</PresentationFormat>
  <Paragraphs>135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За кого е EPALE?</vt:lpstr>
      <vt:lpstr>Кой администрира ЕPALE?</vt:lpstr>
      <vt:lpstr>ЕPALE – вход към регистрационна форма</vt:lpstr>
      <vt:lpstr>PowerPoint Presentation</vt:lpstr>
      <vt:lpstr>ЕPALE e многоезична платформа…</vt:lpstr>
      <vt:lpstr>Политиката на многоезичие  на платформата включва:</vt:lpstr>
      <vt:lpstr>СТРУКТУРА</vt:lpstr>
      <vt:lpstr>КАЛЕНДАР</vt:lpstr>
      <vt:lpstr>ПРЕДЛОЖЕТЕ СЪБИТИЕ</vt:lpstr>
      <vt:lpstr>РЕСУРСЕН ЦЕНТЪР</vt:lpstr>
      <vt:lpstr>НОВИНИ </vt:lpstr>
      <vt:lpstr>БЛОГ</vt:lpstr>
      <vt:lpstr>ТЪРСЕНЕ НА ПАРТНЬОРИ(1)</vt:lpstr>
      <vt:lpstr>PowerPoint Presentation</vt:lpstr>
      <vt:lpstr>КОМУНИКАЦИЯ между потребителите (1)</vt:lpstr>
      <vt:lpstr>КОМУНИКАЦИЯ между потребителите (2)</vt:lpstr>
      <vt:lpstr>PowerPoint Presentation</vt:lpstr>
      <vt:lpstr>PowerPoint Presentation</vt:lpstr>
      <vt:lpstr>PowerPoint Presentation</vt:lpstr>
      <vt:lpstr>PowerPoint Presentation</vt:lpstr>
      <vt:lpstr>Потребителите…</vt:lpstr>
      <vt:lpstr>PowerPoint Presentation</vt:lpstr>
      <vt:lpstr>СТРАНИЦА НА НАЦИОНАЛНОТО ЗВЕНО ЗА ПОДКРЕПА</vt:lpstr>
      <vt:lpstr>PowerPoint Presentation</vt:lpstr>
      <vt:lpstr>PowerPoint Presentation</vt:lpstr>
    </vt:vector>
  </TitlesOfParts>
  <Company>Ecorys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Beech</dc:creator>
  <cp:lastModifiedBy>Zhuliyan N. Gochev</cp:lastModifiedBy>
  <cp:revision>201</cp:revision>
  <dcterms:created xsi:type="dcterms:W3CDTF">2014-11-17T10:52:01Z</dcterms:created>
  <dcterms:modified xsi:type="dcterms:W3CDTF">2015-09-30T09:50:49Z</dcterms:modified>
</cp:coreProperties>
</file>