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4" r:id="rId3"/>
    <p:sldId id="295" r:id="rId4"/>
    <p:sldId id="296" r:id="rId5"/>
    <p:sldId id="297" r:id="rId6"/>
    <p:sldId id="298" r:id="rId7"/>
    <p:sldId id="290" r:id="rId8"/>
    <p:sldId id="291" r:id="rId9"/>
    <p:sldId id="292" r:id="rId10"/>
    <p:sldId id="293" r:id="rId11"/>
    <p:sldId id="277" r:id="rId12"/>
    <p:sldId id="280" r:id="rId13"/>
    <p:sldId id="275" r:id="rId14"/>
    <p:sldId id="261" r:id="rId15"/>
    <p:sldId id="267" r:id="rId16"/>
    <p:sldId id="283" r:id="rId17"/>
    <p:sldId id="282" r:id="rId18"/>
    <p:sldId id="289" r:id="rId19"/>
    <p:sldId id="274" r:id="rId20"/>
    <p:sldId id="259" r:id="rId21"/>
    <p:sldId id="271" r:id="rId22"/>
    <p:sldId id="273" r:id="rId23"/>
    <p:sldId id="287" r:id="rId24"/>
    <p:sldId id="288" r:id="rId25"/>
    <p:sldId id="26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A69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100" d="100"/>
          <a:sy n="100" d="100"/>
        </p:scale>
        <p:origin x="-110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BEE48-B952-4D84-96B8-99B18D9030EA}" type="datetimeFigureOut">
              <a:rPr lang="bg-BG" smtClean="0"/>
              <a:pPr/>
              <a:t>20.4.2015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705AC-D603-481E-8078-85C3B41AAF9F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705AC-D603-481E-8078-85C3B41AAF9F}" type="slidenum">
              <a:rPr lang="bg-BG" smtClean="0"/>
              <a:pPr/>
              <a:t>20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20/04/2015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26526084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20/04/2015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37183626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20/04/2015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29091384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20/04/2015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90525755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20/04/2015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6462549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20/04/2015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89204562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20/04/2015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87810769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20/04/2015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78639285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20/04/2015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66034335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20/04/2015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0643353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F75D-443A-4918-9644-0644B3FCDC42}" type="datetimeFigureOut">
              <a:rPr lang="en-GB" smtClean="0"/>
              <a:pPr/>
              <a:t>20/04/2015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97002917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l="17000" r="17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2F75D-443A-4918-9644-0644B3FCDC42}" type="datetimeFigureOut">
              <a:rPr lang="en-GB" smtClean="0"/>
              <a:pPr/>
              <a:t>20/04/2015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C339-8E77-424F-BD26-41EA90398B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878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pale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www.facebook.com/pages/EPALE-Bulgaria/574045946065572?fref=ts" TargetMode="Externa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2" y="404664"/>
            <a:ext cx="4382134" cy="5414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9952" y="260648"/>
            <a:ext cx="48245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Цели, функции </a:t>
            </a:r>
          </a:p>
          <a:p>
            <a:pPr algn="ctr"/>
            <a:r>
              <a:rPr lang="bg-BG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</a:p>
          <a:p>
            <a:pPr algn="ctr"/>
            <a:r>
              <a:rPr lang="bg-BG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теми на </a:t>
            </a:r>
            <a:r>
              <a:rPr lang="en-US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EPALE</a:t>
            </a:r>
            <a:endParaRPr lang="en-GB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1027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99968"/>
            <a:ext cx="1008112" cy="675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27984" y="501317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r>
              <a:rPr lang="en-GB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bg-BG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03 април 2015г., </a:t>
            </a:r>
          </a:p>
          <a:p>
            <a:pPr algn="ctr"/>
            <a:r>
              <a:rPr lang="bg-BG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Пловдив</a:t>
            </a:r>
          </a:p>
        </p:txBody>
      </p:sp>
      <p:pic>
        <p:nvPicPr>
          <p:cNvPr id="2" name="Picture 2" descr="C:\Users\r.panova.MINEDU\Desktop\MON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877273"/>
            <a:ext cx="1512168" cy="43204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467544" y="5805264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47664" y="5877272"/>
            <a:ext cx="216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4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4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400" b="1" dirty="0">
              <a:solidFill>
                <a:srgbClr val="25406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1152525" cy="109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82873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16416" cy="1143000"/>
          </a:xfr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bg-BG" sz="36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Съобщение за изчакващо одобрение</a:t>
            </a:r>
            <a:endParaRPr lang="bg-BG" sz="36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67544" y="609329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Project EPALE\Конференция 14-16 май\epale-header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124744"/>
            <a:ext cx="6192688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187624" y="2132856"/>
            <a:ext cx="619268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EPALE - </a:t>
            </a:r>
            <a:r>
              <a:rPr lang="bg-BG" b="1" dirty="0" smtClean="0">
                <a:solidFill>
                  <a:schemeClr val="bg1"/>
                </a:solidFill>
              </a:rPr>
              <a:t>нотификация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7624" y="2492896"/>
            <a:ext cx="6192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XXXXX XXXXXXX,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Благодарим Ви, че се регистрирахте, за да станете член на общността на EPALE!</a:t>
            </a:r>
          </a:p>
          <a:p>
            <a:endParaRPr lang="en-US" sz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Заявката Ви ще бъде препратена до проверяващия екип, който ще провери Вашия профил и ще одобри членството Ви или ще се свърже с Вас за повече информация. След това ще получите съобщение от проверяващия екип за потвърждение на регистрацията, за да Ви уведомят, че сте одобрен член.</a:t>
            </a:r>
          </a:p>
          <a:p>
            <a:endParaRPr lang="en-US" sz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Ще се видим скоро в сайта!</a:t>
            </a:r>
          </a:p>
          <a:p>
            <a:endParaRPr lang="en-US" sz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Екипът на EPALE</a:t>
            </a:r>
          </a:p>
          <a:p>
            <a:r>
              <a:rPr lang="ru-RU" sz="1200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hlinkClick r:id="rId6"/>
              </a:rPr>
              <a:t>ec.europa.eu/epale</a:t>
            </a:r>
            <a:endParaRPr lang="ru-RU" sz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bg-BG" dirty="0"/>
          </a:p>
        </p:txBody>
      </p:sp>
      <p:pic>
        <p:nvPicPr>
          <p:cNvPr id="19" name="Picture 3" descr="EPA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623421"/>
            <a:ext cx="1800200" cy="1893811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187624" y="5445224"/>
            <a:ext cx="619268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EPALE is published on behalf of the European Commission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Copyright © 2015 European Commission | </a:t>
            </a:r>
            <a:r>
              <a:rPr lang="en-US" sz="1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ec.europa.eu/</a:t>
            </a:r>
            <a:r>
              <a:rPr lang="en-US" sz="10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epale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40352" cy="1143000"/>
          </a:xfr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PALE e </a:t>
            </a:r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многоезична платформа…</a:t>
            </a:r>
            <a:endParaRPr lang="bg-BG" sz="32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.enchev\Desktop\New Bitmap Image (2)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12776"/>
            <a:ext cx="8136904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Right Arrow 13"/>
          <p:cNvSpPr/>
          <p:nvPr/>
        </p:nvSpPr>
        <p:spPr>
          <a:xfrm>
            <a:off x="5580112" y="1844824"/>
            <a:ext cx="936104" cy="2160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5" name="Picture 3" descr="C:\Users\d.enchev\Desktop\New Bitmap Image (3)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412776"/>
            <a:ext cx="1296144" cy="348538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3AA9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12360" cy="1143000"/>
          </a:xfr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Политиката на многоезичие</a:t>
            </a:r>
            <a:b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 платформата включва:</a:t>
            </a:r>
            <a:endParaRPr lang="bg-BG" sz="32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bg-BG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Публикуване на материалите с </a:t>
            </a:r>
          </a:p>
          <a:p>
            <a:pPr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bg-BG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най-висока стойност на всички европейски езици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bg-BG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или с резюме на всички езици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bg-BG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bg-BG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Публикуване на материали, оценени като значими в общоевропейски мащаб, на 6 езика: английски, немски, френски, италиански, испански и полски;</a:t>
            </a:r>
          </a:p>
          <a:p>
            <a:pPr>
              <a:buFont typeface="Wingdings" pitchFamily="2" charset="2"/>
              <a:buChar char="Ø"/>
            </a:pPr>
            <a:r>
              <a:rPr lang="bg-BG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Възможности за машинен превод;</a:t>
            </a:r>
          </a:p>
          <a:p>
            <a:pPr>
              <a:buFont typeface="Wingdings" pitchFamily="2" charset="2"/>
              <a:buChar char="Ø"/>
            </a:pPr>
            <a:r>
              <a:rPr lang="bg-BG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Възможности за влияние от страна на потребителите чрез директна заявка </a:t>
            </a:r>
          </a:p>
          <a:p>
            <a:pPr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bg-BG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или гласуване.</a:t>
            </a:r>
            <a:endParaRPr lang="bg-BG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40352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СТРУКТУРА</a:t>
            </a:r>
            <a:endParaRPr lang="bg-BG" sz="32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t="23824" r="29038" b="9706"/>
          <a:stretch>
            <a:fillRect/>
          </a:stretch>
        </p:blipFill>
        <p:spPr bwMode="auto">
          <a:xfrm>
            <a:off x="539552" y="1988840"/>
            <a:ext cx="8147248" cy="396044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d.enchev\Desktop\New Bitmap Image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052736"/>
            <a:ext cx="2952328" cy="801750"/>
          </a:xfrm>
          <a:prstGeom prst="rect">
            <a:avLst/>
          </a:prstGeom>
          <a:noFill/>
        </p:spPr>
      </p:pic>
      <p:pic>
        <p:nvPicPr>
          <p:cNvPr id="4099" name="Picture 3" descr="C:\Users\d.enchev\Desktop\New Bitmap Image (2)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052736"/>
            <a:ext cx="314325" cy="809625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1187624" y="1340768"/>
            <a:ext cx="30243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2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1236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Общоевропейски календар на събитията</a:t>
            </a:r>
            <a:endParaRPr lang="bg-BG" sz="32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8316" t="11579" r="29495" b="33684"/>
          <a:stretch>
            <a:fillRect/>
          </a:stretch>
        </p:blipFill>
        <p:spPr bwMode="auto">
          <a:xfrm>
            <a:off x="467544" y="1988840"/>
            <a:ext cx="8091504" cy="38726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7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40352" cy="1143000"/>
          </a:xfr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</a:rPr>
              <a:t>Ресурсен център</a:t>
            </a:r>
            <a:endParaRPr lang="bg-BG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7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Content Placeholder 3"/>
          <p:cNvPicPr>
            <a:picLocks/>
          </p:cNvPicPr>
          <p:nvPr/>
        </p:nvPicPr>
        <p:blipFill>
          <a:blip r:embed="rId5" cstate="print"/>
          <a:srcRect l="6421" t="9053" r="8156" b="5263"/>
          <a:stretch>
            <a:fillRect/>
          </a:stretch>
        </p:blipFill>
        <p:spPr bwMode="auto">
          <a:xfrm>
            <a:off x="467544" y="1700808"/>
            <a:ext cx="8097572" cy="42813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Rounded Rectangle 26"/>
          <p:cNvSpPr/>
          <p:nvPr/>
        </p:nvSpPr>
        <p:spPr>
          <a:xfrm>
            <a:off x="3491880" y="2132856"/>
            <a:ext cx="1008112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8" name="Down Arrow 27"/>
          <p:cNvSpPr/>
          <p:nvPr/>
        </p:nvSpPr>
        <p:spPr>
          <a:xfrm>
            <a:off x="3851920" y="2420888"/>
            <a:ext cx="144016" cy="50405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9" name="TextBox 28"/>
          <p:cNvSpPr txBox="1"/>
          <p:nvPr/>
        </p:nvSpPr>
        <p:spPr>
          <a:xfrm>
            <a:off x="4283968" y="386104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Падащо меню</a:t>
            </a:r>
            <a:endParaRPr lang="bg-BG" sz="12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724128" y="4005064"/>
            <a:ext cx="432048" cy="7200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499992" y="4509120"/>
            <a:ext cx="1224136" cy="288032"/>
          </a:xfrm>
          <a:prstGeom prst="straightConnector1">
            <a:avLst/>
          </a:prstGeom>
          <a:ln w="254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796136" y="4725144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084168" y="4941168"/>
            <a:ext cx="288032" cy="216024"/>
          </a:xfrm>
          <a:prstGeom prst="straightConnector1">
            <a:avLst/>
          </a:prstGeom>
          <a:ln w="254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5229201"/>
            <a:ext cx="282030" cy="2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5229200"/>
            <a:ext cx="22062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5229200"/>
            <a:ext cx="2880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Oval 36"/>
          <p:cNvSpPr/>
          <p:nvPr/>
        </p:nvSpPr>
        <p:spPr>
          <a:xfrm>
            <a:off x="2843808" y="4653136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979712" y="4509120"/>
            <a:ext cx="792088" cy="216024"/>
          </a:xfrm>
          <a:prstGeom prst="straightConnector1">
            <a:avLst/>
          </a:prstGeom>
          <a:ln w="254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repeatCount="indefinit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6" presetClass="emph" presetSubtype="0" repeatCount="indefinit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 animBg="1"/>
      <p:bldP spid="32" grpId="0" animBg="1"/>
      <p:bldP spid="32" grpId="1" animBg="1"/>
      <p:bldP spid="37" grpId="0" animBg="1"/>
      <p:bldP spid="3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4368" cy="1143000"/>
          </a:xfr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НОВИНИ </a:t>
            </a:r>
            <a:endParaRPr lang="bg-BG" sz="32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15000" r="62057" b="4706"/>
          <a:stretch>
            <a:fillRect/>
          </a:stretch>
        </p:blipFill>
        <p:spPr bwMode="auto">
          <a:xfrm>
            <a:off x="611560" y="1412776"/>
            <a:ext cx="3802218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8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1484784"/>
            <a:ext cx="4176464" cy="4525963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bg-B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Подготвят се от НЗП въз основа на мониторинг на уеб сайтове на заинтересовани страни и медии</a:t>
            </a:r>
          </a:p>
          <a:p>
            <a:pPr>
              <a:buFont typeface="Wingdings" pitchFamily="2" charset="2"/>
              <a:buChar char="Ø"/>
            </a:pPr>
            <a:r>
              <a:rPr lang="bg-B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Представят актуални развития в сектора за учене на възрастни </a:t>
            </a:r>
          </a:p>
          <a:p>
            <a:pPr>
              <a:buFont typeface="Wingdings" pitchFamily="2" charset="2"/>
              <a:buChar char="Ø"/>
            </a:pPr>
            <a:endParaRPr lang="bg-BG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0" grpI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БЛОГ</a:t>
            </a:r>
            <a:endParaRPr lang="bg-BG" sz="40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Content Placeholder 7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15756" r="62222" b="5466"/>
          <a:stretch>
            <a:fillRect/>
          </a:stretch>
        </p:blipFill>
        <p:spPr bwMode="auto">
          <a:xfrm>
            <a:off x="611560" y="1412776"/>
            <a:ext cx="3858535" cy="4525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8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4499992" y="1412776"/>
            <a:ext cx="4038600" cy="45259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Кратка статия, която цели да инициира дискусия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Дава възможност за коментиране и гласуване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Авторът или НЗП отговарят на всички коментари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bg-BG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7740352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Националното звено</a:t>
            </a:r>
          </a:p>
          <a:p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подкрепа…</a:t>
            </a:r>
            <a:endParaRPr lang="en-GB" sz="40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441792" y="1600200"/>
            <a:ext cx="7298560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Поддържа рубриките на български език;</a:t>
            </a:r>
          </a:p>
          <a:p>
            <a:pPr marL="0" indent="0"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Одобрява предложено от потребители съдържание, преди то да бъде публикувано;</a:t>
            </a:r>
          </a:p>
          <a:p>
            <a:pPr marL="0" indent="0"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Осигурява превод на/от български език на материали с високо качество;</a:t>
            </a:r>
          </a:p>
          <a:p>
            <a:pPr marL="0" indent="0"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Публикува месечен бюлетин;</a:t>
            </a:r>
          </a:p>
          <a:p>
            <a:pPr marL="0" indent="0">
              <a:buFont typeface="Wingdings" pitchFamily="2" charset="2"/>
              <a:buChar char="Ø"/>
            </a:pPr>
            <a:r>
              <a:rPr lang="bg-BG" sz="24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2400" b="1" dirty="0" err="1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Модерира</a:t>
            </a:r>
            <a:r>
              <a:rPr lang="bg-BG" sz="24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дискусии под </a:t>
            </a:r>
            <a:r>
              <a:rPr lang="bg-BG" sz="2400" b="1" dirty="0" err="1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блог</a:t>
            </a:r>
            <a:r>
              <a:rPr lang="bg-BG" sz="24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статиите и в дискусионните форуми по петте основни теми.</a:t>
            </a:r>
          </a:p>
        </p:txBody>
      </p:sp>
    </p:spTree>
    <p:extLst>
      <p:ext uri="{BB962C8B-B14F-4D97-AF65-F5344CB8AC3E}">
        <p14:creationId xmlns="" xmlns:p14="http://schemas.microsoft.com/office/powerpoint/2010/main" val="359976849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35730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6" name="Rectangle 5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7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7740352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ТЕМИ (1)</a:t>
            </a:r>
            <a:endParaRPr lang="en-GB" sz="40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Content Placeholder 7"/>
          <p:cNvPicPr>
            <a:picLocks noGrp="1"/>
          </p:cNvPicPr>
          <p:nvPr>
            <p:ph idx="1"/>
          </p:nvPr>
        </p:nvPicPr>
        <p:blipFill>
          <a:blip r:embed="rId4" cstate="print"/>
          <a:srcRect t="24412" r="19412" b="6765"/>
          <a:stretch>
            <a:fillRect/>
          </a:stretch>
        </p:blipFill>
        <p:spPr bwMode="auto">
          <a:xfrm>
            <a:off x="457200" y="1484784"/>
            <a:ext cx="8147248" cy="43550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</a:t>
            </a:r>
            <a:r>
              <a:rPr lang="bg-BG" b="1" dirty="0" err="1" smtClean="0"/>
              <a:t>лектронната</a:t>
            </a:r>
            <a:r>
              <a:rPr lang="bg-BG" b="1" dirty="0" smtClean="0"/>
              <a:t> платформа за учене на възрастни в Европа </a:t>
            </a:r>
            <a:r>
              <a:rPr lang="en-US" b="1" dirty="0" smtClean="0"/>
              <a:t>(EPALE)</a:t>
            </a:r>
            <a:endParaRPr lang="bg-BG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 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многоезична онлайн общност на професионалисти и заинтересовани страни в сферата на образованието и обучението на възрастни, която цели:</a:t>
            </a:r>
            <a:endParaRPr lang="bg-B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87624" y="6237312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37312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539552" y="1052736"/>
            <a:ext cx="808558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ПОДКРЕПА</a:t>
            </a:r>
            <a:r>
              <a:rPr lang="bg-BG" sz="2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ОБУЧАЕМИЯ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22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целеви групи обучаеми – хора с ниски умения, безработни, възрастни хора, затворници, младежи, които нито учат, нито работят, представители на други уязвими групи</a:t>
            </a:r>
          </a:p>
        </p:txBody>
      </p:sp>
      <p:pic>
        <p:nvPicPr>
          <p:cNvPr id="4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7740352" cy="1143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ТЕМИ (2)</a:t>
            </a:r>
            <a:endParaRPr lang="en-GB" sz="40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95536" y="3212976"/>
            <a:ext cx="8136904" cy="222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УЧЕБНА СРЕДА</a:t>
            </a:r>
          </a:p>
          <a:p>
            <a:pPr>
              <a:buFont typeface="Wingdings" pitchFamily="2" charset="2"/>
              <a:buChar char="Ø"/>
            </a:pPr>
            <a:r>
              <a:rPr lang="bg-BG" sz="22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доставчици за обучение на възрастни; нагласи за неформално и самостоятелно учене; дигитално учене; </a:t>
            </a:r>
            <a:r>
              <a:rPr lang="bg-BG" sz="2200" b="1" dirty="0" err="1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учене</a:t>
            </a:r>
            <a:r>
              <a:rPr lang="bg-BG" sz="22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между поколенията; учене чрез преживяване; </a:t>
            </a:r>
            <a:r>
              <a:rPr lang="bg-BG" sz="2200" b="1" dirty="0" err="1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доброволчество</a:t>
            </a:r>
            <a:r>
              <a:rPr lang="bg-BG" sz="22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др.</a:t>
            </a:r>
            <a:endParaRPr lang="en-GB" sz="2200" b="1" dirty="0">
              <a:solidFill>
                <a:srgbClr val="E85D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76849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7740352" cy="836712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ТЕМИ (3)</a:t>
            </a:r>
            <a:endParaRPr lang="en-GB" sz="40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67544" y="836712"/>
            <a:ext cx="8280920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g-BG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УМЕНИЯ ЗА ЖИВОТ</a:t>
            </a:r>
          </a:p>
          <a:p>
            <a:pPr>
              <a:buFont typeface="Wingdings" pitchFamily="2" charset="2"/>
              <a:buChar char="Ø"/>
            </a:pPr>
            <a:r>
              <a:rPr lang="bg-BG" sz="22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Ключови компетентности, професионални умения, социални и граждански компетентности, комуникативни умения и др.</a:t>
            </a:r>
            <a:endParaRPr lang="en-GB" sz="2200" b="1" dirty="0">
              <a:solidFill>
                <a:srgbClr val="E85D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467544" y="2276873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g-BG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КАЧЕСТВО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bg-BG" sz="22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Професионално развитие на персонала, ангажиран с обучение на възрастни; развитие на учебното съдържание; иновативни педагогически подходи; осигуряване на качеството и др.</a:t>
            </a:r>
            <a:endParaRPr lang="en-GB" sz="2200" b="1" dirty="0">
              <a:solidFill>
                <a:srgbClr val="E85D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395536" y="4293096"/>
            <a:ext cx="84249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g-BG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ПОЛИТИКИ, СТРАТЕГИИ И ФИНАНСИРАНЕ</a:t>
            </a:r>
          </a:p>
          <a:p>
            <a:pPr marL="361950" indent="-361950">
              <a:spcBef>
                <a:spcPts val="0"/>
              </a:spcBef>
              <a:buFont typeface="Wingdings" pitchFamily="2" charset="2"/>
              <a:buChar char="Ø"/>
            </a:pPr>
            <a:r>
              <a:rPr lang="bg-BG" sz="22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Управление на сектора за учене на възрастни; законодателство и стратегии; мониторинг и оценка на политиките; инструменти за УЦЖ – НКР, </a:t>
            </a:r>
            <a:r>
              <a:rPr lang="bg-BG" sz="2200" b="1" dirty="0" err="1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валидиране</a:t>
            </a:r>
            <a:r>
              <a:rPr lang="bg-BG" sz="2200" b="1" dirty="0" smtClean="0">
                <a:solidFill>
                  <a:srgbClr val="E85D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системи за кредити и др.</a:t>
            </a:r>
            <a:endParaRPr lang="en-GB" sz="2200" b="1" dirty="0" smtClean="0">
              <a:solidFill>
                <a:srgbClr val="E85D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76849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40352" cy="1143000"/>
          </a:xfr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Етикет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Политики, стратегии и финансиране”</a:t>
            </a:r>
            <a:endParaRPr lang="bg-BG" sz="32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7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d.enchev\Desktop\New Bitmap Image (5)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3" y="1270321"/>
            <a:ext cx="7344817" cy="471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C:\Users\d.enchev\Desktop\New Bitmap Image (4).bm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591534"/>
            <a:ext cx="1920983" cy="277625"/>
          </a:xfrm>
          <a:prstGeom prst="rect">
            <a:avLst/>
          </a:prstGeom>
          <a:noFill/>
          <a:scene3d>
            <a:camera prst="orthographicFront">
              <a:rot lat="1800000" lon="0" rev="0"/>
            </a:camera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>
            <a:normAutofit/>
          </a:bodyPr>
          <a:lstStyle/>
          <a:p>
            <a:r>
              <a:rPr lang="bg-BG" sz="3200" b="1" dirty="0" smtClean="0">
                <a:solidFill>
                  <a:srgbClr val="40A69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Етикет </a:t>
            </a:r>
            <a:r>
              <a:rPr lang="en-US" sz="3200" b="1" dirty="0" smtClean="0">
                <a:solidFill>
                  <a:srgbClr val="40A69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bg-BG" sz="3200" b="1" dirty="0" smtClean="0">
                <a:solidFill>
                  <a:srgbClr val="40A69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Политики, стратегии и финансиране”</a:t>
            </a:r>
            <a:endParaRPr lang="bg-BG" sz="3200" b="1" dirty="0">
              <a:solidFill>
                <a:srgbClr val="40A69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.enchev\Desktop\New Bitmap Image (3)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7600950" cy="4608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707088" cy="1143000"/>
          </a:xfrm>
        </p:spPr>
        <p:txBody>
          <a:bodyPr>
            <a:noAutofit/>
          </a:bodyPr>
          <a:lstStyle/>
          <a:p>
            <a:r>
              <a:rPr lang="bg-BG" sz="3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СТРАНИЦА НА НАЦИОНАЛНОТО ЗВЕНО ЗА ПОДКРЕПА</a:t>
            </a:r>
            <a:endParaRPr lang="bg-BG" sz="3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C:\Users\d.enchev\Desktop\New Bitmap Image (2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7200800" cy="4536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d.enchev\Desktop\New Bitmap Image (11).bmp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005064"/>
            <a:ext cx="1152128" cy="8321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Right Arrow 14"/>
          <p:cNvSpPr/>
          <p:nvPr/>
        </p:nvSpPr>
        <p:spPr>
          <a:xfrm rot="2939410">
            <a:off x="878821" y="4217159"/>
            <a:ext cx="288032" cy="7618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1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104456" cy="5185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501317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solidFill>
                <a:srgbClr val="3285A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616" y="616530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65304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851920" y="836712"/>
            <a:ext cx="4860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000" b="1" dirty="0" smtClean="0">
                <a:solidFill>
                  <a:srgbClr val="E85D4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БЛАГОДАРЯ </a:t>
            </a:r>
          </a:p>
          <a:p>
            <a:pPr algn="ctr"/>
            <a:r>
              <a:rPr lang="bg-BG" sz="4000" b="1" dirty="0" smtClean="0">
                <a:solidFill>
                  <a:srgbClr val="E85D4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</a:t>
            </a:r>
          </a:p>
          <a:p>
            <a:pPr algn="ctr"/>
            <a:r>
              <a:rPr lang="bg-BG" sz="4000" b="1" dirty="0" smtClean="0">
                <a:solidFill>
                  <a:srgbClr val="E85D4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ВНИМАНИЕТО!</a:t>
            </a:r>
            <a:endParaRPr lang="bg-BG" sz="4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1152525" cy="109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996952"/>
            <a:ext cx="1080120" cy="10081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959424" y="4221088"/>
            <a:ext cx="5184576" cy="187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bg-BG" sz="2000" b="1" dirty="0" smtClean="0">
                <a:solidFill>
                  <a:srgbClr val="E85D4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Екип на националното звено за подкрепа на Електронната платформа за учене на възрастни в България</a:t>
            </a:r>
            <a:endParaRPr lang="bg-BG" sz="2000" b="1" dirty="0">
              <a:solidFill>
                <a:srgbClr val="E85D4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6060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8367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g-BG" b="1" dirty="0" smtClean="0">
                <a:solidFill>
                  <a:schemeClr val="accent3">
                    <a:lumMod val="75000"/>
                  </a:schemeClr>
                </a:solidFill>
              </a:rPr>
              <a:t>ЦЕЛИ</a:t>
            </a:r>
            <a:endParaRPr lang="bg-BG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251520" y="908720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g-BG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Да стимулира изграждането на силен общоевропейски сектор за учене на възрастни;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g-BG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Да повиши качеството на образованието и обучението на възрастни в Европа;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g-BG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Да подпомогне професионалното развитие на работещите в тази сфера;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g-BG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Да съдейства за повишаване на участието на възрастни в дейности за учене през целия живот;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g-BG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Да повиши обществената информираност за ползите от образованието и обучението на възрастни;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g-BG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Да създаде условия за изграждане на партньорства за осъществяване на съвместни проекти.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bg-BG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87624" y="6237312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37312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b="1" dirty="0" smtClean="0">
                <a:solidFill>
                  <a:schemeClr val="accent3">
                    <a:lumMod val="75000"/>
                  </a:schemeClr>
                </a:solidFill>
              </a:rPr>
              <a:t>ЦЕЛЕВИ ГРУПИ</a:t>
            </a:r>
            <a:endParaRPr lang="bg-BG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568952" cy="453650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g-BG" sz="21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Политици и експерти в областта на образованието, заетостта, социалното включване;</a:t>
            </a:r>
          </a:p>
          <a:p>
            <a:pPr algn="just">
              <a:buFont typeface="Wingdings" pitchFamily="2" charset="2"/>
              <a:buChar char="v"/>
            </a:pPr>
            <a:r>
              <a:rPr lang="bg-BG" sz="21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Регионални и местни власти;</a:t>
            </a:r>
          </a:p>
          <a:p>
            <a:pPr algn="just">
              <a:buFont typeface="Wingdings" pitchFamily="2" charset="2"/>
              <a:buChar char="v"/>
            </a:pPr>
            <a:r>
              <a:rPr lang="bg-BG" sz="21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Организации на работодателите и работниците/служителите;</a:t>
            </a:r>
          </a:p>
          <a:p>
            <a:pPr algn="just">
              <a:buFont typeface="Wingdings" pitchFamily="2" charset="2"/>
              <a:buChar char="v"/>
            </a:pPr>
            <a:r>
              <a:rPr lang="bg-BG" sz="21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Организации за образование и обучение на възрастни </a:t>
            </a:r>
            <a:r>
              <a:rPr lang="en-US" sz="21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bg-BG" sz="21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училища, университети, ЦПО и школи за ключови компетентности, НПО, работещи с групи в неравностойно положение, културни институции, др.</a:t>
            </a:r>
            <a:r>
              <a:rPr lang="en-US" sz="21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bg-BG" sz="21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bg-BG" sz="21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Учители, </a:t>
            </a:r>
            <a:r>
              <a:rPr lang="bg-BG" sz="21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обучители</a:t>
            </a:r>
            <a:r>
              <a:rPr lang="bg-BG" sz="21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изследователи, експерти в областта на образованието и обучението на възрастни</a:t>
            </a:r>
          </a:p>
          <a:p>
            <a:pPr algn="just">
              <a:buFont typeface="Wingdings" pitchFamily="2" charset="2"/>
              <a:buChar char="v"/>
            </a:pPr>
            <a:r>
              <a:rPr lang="bg-BG" sz="21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Медии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endParaRPr lang="bg-BG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endParaRPr lang="bg-BG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87624" y="6237312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37312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56376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chemeClr val="accent3">
                    <a:lumMod val="75000"/>
                  </a:schemeClr>
                </a:solidFill>
              </a:rPr>
              <a:t>Национално звено за подкрепа</a:t>
            </a:r>
            <a:br>
              <a:rPr lang="bg-BG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bg-BG" b="1" dirty="0" smtClean="0">
                <a:solidFill>
                  <a:schemeClr val="accent3">
                    <a:lumMod val="75000"/>
                  </a:schemeClr>
                </a:solidFill>
              </a:rPr>
              <a:t>на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EPALE - </a:t>
            </a:r>
            <a:r>
              <a:rPr lang="bg-BG" b="1" dirty="0" smtClean="0">
                <a:solidFill>
                  <a:schemeClr val="accent3">
                    <a:lumMod val="75000"/>
                  </a:schemeClr>
                </a:solidFill>
              </a:rPr>
              <a:t>цели:</a:t>
            </a:r>
            <a:endParaRPr lang="bg-BG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78539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bg-BG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Популяризиране на 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EPALE </a:t>
            </a:r>
            <a:r>
              <a:rPr lang="bg-BG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сред професионалната общност за образование и обучение на възрастни в България</a:t>
            </a:r>
          </a:p>
          <a:p>
            <a:pPr>
              <a:buFont typeface="Wingdings" pitchFamily="2" charset="2"/>
              <a:buChar char="v"/>
            </a:pPr>
            <a:r>
              <a:rPr lang="bg-BG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Мотивиране на професионалистите да използват платформата като инструмент за информиране, обмяна на опит, изграждане на партньорства, споделяне на идеи и ресурси;</a:t>
            </a:r>
          </a:p>
          <a:p>
            <a:pPr>
              <a:buFont typeface="Wingdings" pitchFamily="2" charset="2"/>
              <a:buChar char="v"/>
            </a:pPr>
            <a:r>
              <a:rPr lang="bg-BG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Подкрепа за осигуряване на качествено съдържание от България за една многоезична, интерактивна, иновативна платформа;</a:t>
            </a:r>
          </a:p>
          <a:p>
            <a:pPr>
              <a:buFont typeface="Wingdings" pitchFamily="2" charset="2"/>
              <a:buChar char="v"/>
            </a:pPr>
            <a:r>
              <a:rPr lang="bg-BG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Подкрепа за анимацията на портала;</a:t>
            </a:r>
          </a:p>
          <a:p>
            <a:pPr>
              <a:buFont typeface="Wingdings" pitchFamily="2" charset="2"/>
              <a:buChar char="v"/>
            </a:pPr>
            <a:r>
              <a:rPr lang="bg-BG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Подкрепа за политиката на многоезичие.</a:t>
            </a:r>
          </a:p>
        </p:txBody>
      </p:sp>
      <p:pic>
        <p:nvPicPr>
          <p:cNvPr id="4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87624" y="6237312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37312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40352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chemeClr val="accent3">
                    <a:lumMod val="75000"/>
                  </a:schemeClr>
                </a:solidFill>
              </a:rPr>
              <a:t>Национално звено за подкрепа на Е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PALE – </a:t>
            </a:r>
            <a:r>
              <a:rPr lang="bg-BG" b="1" dirty="0" smtClean="0">
                <a:solidFill>
                  <a:schemeClr val="accent3">
                    <a:lumMod val="75000"/>
                  </a:schemeClr>
                </a:solidFill>
              </a:rPr>
              <a:t>дейности:</a:t>
            </a:r>
            <a:endParaRPr lang="bg-BG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525963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bg-BG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Национална контактна мрежа </a:t>
            </a:r>
            <a:r>
              <a:rPr lang="en-US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EPALE-BG – </a:t>
            </a:r>
            <a:r>
              <a:rPr lang="bg-BG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идентифициране на нови заинтересовани страни на национално, регионално и местно ниво;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bg-BG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Национална комуникационна стратегия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bg-BG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Съвместни дейности с националните участници в Европейския процес – НК, ЦРЧР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bg-BG" sz="2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Анимиране</a:t>
            </a:r>
            <a:r>
              <a:rPr lang="bg-BG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на онлайн общности и интерактивни секции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bg-BG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Захранване на Е</a:t>
            </a:r>
            <a:r>
              <a:rPr lang="en-US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PALE </a:t>
            </a:r>
            <a:r>
              <a:rPr lang="bg-BG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със съдържание и поддържане на рубриките на български език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bg-BG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Мотивиране на ползвателите да създават редакционно съдържание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bg-BG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Подкрепа за многоезичие и преводи</a:t>
            </a:r>
            <a:endParaRPr lang="bg-BG"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65304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24" y="6237312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37312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67544" y="60932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025352"/>
          </a:xfr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bg-BG" sz="36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PALE </a:t>
            </a:r>
            <a:r>
              <a:rPr lang="bg-BG" sz="36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вход към регистрационна форма</a:t>
            </a:r>
            <a:endParaRPr lang="bg-BG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roject EPALE\Обучителен семинар-Пловдив\Регистрация\New Bitmap Imag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7128792" cy="49685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>
            <a:off x="5220072" y="2132856"/>
            <a:ext cx="11521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7544" y="6165304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87624" y="6237312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37312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oject EPALE\Обучителен семинар-Пловдив\Регистрация\Registration 0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722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6444208" y="764704"/>
            <a:ext cx="504056" cy="13648"/>
          </a:xfrm>
          <a:prstGeom prst="straightConnector1">
            <a:avLst/>
          </a:prstGeom>
          <a:ln w="254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444208" y="3275405"/>
            <a:ext cx="504056" cy="9579"/>
          </a:xfrm>
          <a:prstGeom prst="straightConnector1">
            <a:avLst/>
          </a:prstGeom>
          <a:ln w="254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580112" y="620688"/>
            <a:ext cx="64807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3" name="Straight Arrow Connector 12"/>
          <p:cNvCxnSpPr>
            <a:endCxn id="15" idx="1"/>
          </p:cNvCxnSpPr>
          <p:nvPr/>
        </p:nvCxnSpPr>
        <p:spPr>
          <a:xfrm>
            <a:off x="1403648" y="5013176"/>
            <a:ext cx="5544616" cy="8777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259632" y="4941168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TextBox 14"/>
          <p:cNvSpPr txBox="1"/>
          <p:nvPr/>
        </p:nvSpPr>
        <p:spPr>
          <a:xfrm>
            <a:off x="6948264" y="5229200"/>
            <a:ext cx="201622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Полетата обозначени със звезда са задължителни за попълване</a:t>
            </a:r>
            <a:endParaRPr lang="bg-BG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96136" y="4941168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TextBox 17"/>
          <p:cNvSpPr txBox="1"/>
          <p:nvPr/>
        </p:nvSpPr>
        <p:spPr>
          <a:xfrm>
            <a:off x="1259632" y="4221088"/>
            <a:ext cx="417646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/>
              <a:t>Избор от падащо меню (затворен избор), като винаги има опция </a:t>
            </a:r>
            <a:r>
              <a:rPr lang="bg-BG" sz="1600" b="1" dirty="0" smtClean="0"/>
              <a:t>други</a:t>
            </a:r>
            <a:endParaRPr lang="bg-BG" sz="1600" b="1" dirty="0"/>
          </a:p>
        </p:txBody>
      </p:sp>
      <p:cxnSp>
        <p:nvCxnSpPr>
          <p:cNvPr id="20" name="Straight Arrow Connector 19"/>
          <p:cNvCxnSpPr>
            <a:stCxn id="17" idx="1"/>
            <a:endCxn id="18" idx="3"/>
          </p:cNvCxnSpPr>
          <p:nvPr/>
        </p:nvCxnSpPr>
        <p:spPr>
          <a:xfrm flipH="1" flipV="1">
            <a:off x="5436096" y="4513476"/>
            <a:ext cx="412767" cy="48041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948264" y="116632"/>
            <a:ext cx="201622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Регистриране или влизане за вече регистрирани потребители</a:t>
            </a:r>
            <a:endParaRPr lang="bg-BG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48264" y="1628800"/>
            <a:ext cx="2016224" cy="3293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Регистрационна форма структурирана в </a:t>
            </a:r>
            <a:r>
              <a:rPr lang="bg-BG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три части: </a:t>
            </a:r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Информация за акаунта, персонална информация  и информация за организацията (</a:t>
            </a:r>
            <a:r>
              <a:rPr lang="bg-BG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видима от другите потребители</a:t>
            </a:r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bg-BG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16416" cy="1340768"/>
          </a:xfr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PALE</a:t>
            </a:r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потвърждение за изчакваща одобрение регистрация</a:t>
            </a:r>
            <a:endParaRPr lang="bg-BG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905" y="0"/>
            <a:ext cx="1389095" cy="17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Project EPALE\Обучителен семинар-Пловдив\Регистрация\New Bitmap Image (2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6912768" cy="46805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323528" y="2060848"/>
            <a:ext cx="7056784" cy="10081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Right Arrow 11"/>
          <p:cNvSpPr/>
          <p:nvPr/>
        </p:nvSpPr>
        <p:spPr>
          <a:xfrm rot="5400000">
            <a:off x="3707904" y="3284984"/>
            <a:ext cx="432048" cy="14401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TextBox 12"/>
          <p:cNvSpPr txBox="1"/>
          <p:nvPr/>
        </p:nvSpPr>
        <p:spPr>
          <a:xfrm>
            <a:off x="755576" y="3645024"/>
            <a:ext cx="7848872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g-BG" dirty="0" smtClean="0"/>
              <a:t>Получавате съобщение за:</a:t>
            </a:r>
          </a:p>
          <a:p>
            <a:pPr>
              <a:buFont typeface="Wingdings" pitchFamily="2" charset="2"/>
              <a:buChar char="Ø"/>
            </a:pPr>
            <a:r>
              <a:rPr lang="bg-BG" dirty="0" smtClean="0"/>
              <a:t>Направена регистрация в новинарския бюлетин на </a:t>
            </a:r>
            <a:r>
              <a:rPr lang="en-US" dirty="0" smtClean="0"/>
              <a:t>EPALE – </a:t>
            </a:r>
            <a:r>
              <a:rPr lang="bg-BG" dirty="0" smtClean="0"/>
              <a:t>опцията е включена по подразбиране при формата на регистрация, но може да бъде изключена;</a:t>
            </a:r>
          </a:p>
          <a:p>
            <a:pPr>
              <a:buFont typeface="Wingdings" pitchFamily="2" charset="2"/>
              <a:buChar char="Ø"/>
            </a:pPr>
            <a:r>
              <a:rPr lang="bg-BG" dirty="0" smtClean="0"/>
              <a:t>Благодарно съобщение за желанието да създадете акаунт в ЕПАЛЕ и съобщение, че вашия акаунт чака одобрение от администратор;</a:t>
            </a:r>
          </a:p>
          <a:p>
            <a:pPr>
              <a:buFont typeface="Wingdings" pitchFamily="2" charset="2"/>
              <a:buChar char="Ø"/>
            </a:pPr>
            <a:r>
              <a:rPr lang="bg-BG" dirty="0" smtClean="0"/>
              <a:t>Съобщение за подробна инструкция, която ще Ви бъде пратена на пощата, която сте посочили във формата за регистрация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67544" y="6165304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37312"/>
            <a:ext cx="1080120" cy="3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" descr="http://eacea.ec.europa.eu/about/logos/EU_fl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7159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187624" y="6237312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000" b="1" dirty="0" smtClean="0">
                <a:solidFill>
                  <a:srgbClr val="254061"/>
                </a:solidFill>
              </a:rPr>
              <a:t>С подкрепата на Програмата </a:t>
            </a:r>
            <a:r>
              <a:rPr lang="bg-BG" sz="1000" b="1" dirty="0" err="1" smtClean="0">
                <a:solidFill>
                  <a:srgbClr val="254061"/>
                </a:solidFill>
              </a:rPr>
              <a:t>Еразъм+</a:t>
            </a:r>
            <a:r>
              <a:rPr lang="bg-BG" sz="1000" b="1" dirty="0" smtClean="0">
                <a:solidFill>
                  <a:srgbClr val="254061"/>
                </a:solidFill>
              </a:rPr>
              <a:t> на Европейския съюз</a:t>
            </a:r>
            <a:endParaRPr lang="bg-BG" sz="1000" b="1" dirty="0">
              <a:solidFill>
                <a:srgbClr val="25406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EPALE">
      <a:dk1>
        <a:srgbClr val="E85D41"/>
      </a:dk1>
      <a:lt1>
        <a:sysClr val="window" lastClr="FFFFFF"/>
      </a:lt1>
      <a:dk2>
        <a:srgbClr val="1F497D"/>
      </a:dk2>
      <a:lt2>
        <a:srgbClr val="EEECE1"/>
      </a:lt2>
      <a:accent1>
        <a:srgbClr val="E85D41"/>
      </a:accent1>
      <a:accent2>
        <a:srgbClr val="3285A9"/>
      </a:accent2>
      <a:accent3>
        <a:srgbClr val="4DBAAB"/>
      </a:accent3>
      <a:accent4>
        <a:srgbClr val="E85D41"/>
      </a:accent4>
      <a:accent5>
        <a:srgbClr val="3285A9"/>
      </a:accent5>
      <a:accent6>
        <a:srgbClr val="3285A9"/>
      </a:accent6>
      <a:hlink>
        <a:srgbClr val="E85D41"/>
      </a:hlink>
      <a:folHlink>
        <a:srgbClr val="4DBA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</TotalTime>
  <Words>1194</Words>
  <Application>Microsoft Office PowerPoint</Application>
  <PresentationFormat>On-screen Show (4:3)</PresentationFormat>
  <Paragraphs>129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Eлектронната платформа за учене на възрастни в Европа (EPALE)</vt:lpstr>
      <vt:lpstr>ЦЕЛИ</vt:lpstr>
      <vt:lpstr>ЦЕЛЕВИ ГРУПИ</vt:lpstr>
      <vt:lpstr>Национално звено за подкрепа на EPALE - цели:</vt:lpstr>
      <vt:lpstr>Национално звено за подкрепа на ЕPALE – дейности:</vt:lpstr>
      <vt:lpstr>ЕPALE – вход към регистрационна форма</vt:lpstr>
      <vt:lpstr>Slide 8</vt:lpstr>
      <vt:lpstr>ЕPALE – потвърждение за изчакваща одобрение регистрация</vt:lpstr>
      <vt:lpstr>Съобщение за изчакващо одобрение</vt:lpstr>
      <vt:lpstr>ЕPALE e многоезична платформа…</vt:lpstr>
      <vt:lpstr>Политиката на многоезичие  на платформата включва:</vt:lpstr>
      <vt:lpstr>СТРУКТУРА</vt:lpstr>
      <vt:lpstr>Общоевропейски календар на събитията</vt:lpstr>
      <vt:lpstr>Ресурсен център</vt:lpstr>
      <vt:lpstr>НОВИНИ </vt:lpstr>
      <vt:lpstr>БЛОГ</vt:lpstr>
      <vt:lpstr>Slide 18</vt:lpstr>
      <vt:lpstr>Slide 19</vt:lpstr>
      <vt:lpstr>Slide 20</vt:lpstr>
      <vt:lpstr>Slide 21</vt:lpstr>
      <vt:lpstr>Етикет “Политики, стратегии и финансиране”</vt:lpstr>
      <vt:lpstr>Етикет “Политики, стратегии и финансиране”</vt:lpstr>
      <vt:lpstr>СТРАНИЦА НА НАЦИОНАЛНОТО ЗВЕНО ЗА ПОДКРЕПА</vt:lpstr>
      <vt:lpstr>Slide 25</vt:lpstr>
    </vt:vector>
  </TitlesOfParts>
  <Company>Ecorys UK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Beech</dc:creator>
  <cp:lastModifiedBy>v.deikova</cp:lastModifiedBy>
  <cp:revision>126</cp:revision>
  <dcterms:created xsi:type="dcterms:W3CDTF">2014-11-17T10:52:01Z</dcterms:created>
  <dcterms:modified xsi:type="dcterms:W3CDTF">2015-04-20T11:30:04Z</dcterms:modified>
</cp:coreProperties>
</file>