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800EA-9CF8-4BCD-AE05-C847ACD24931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FC626-D664-4B52-9E85-C047A8967B6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8FB38F-3E5D-412B-8C2D-089238F0A7C0}" type="datetimeFigureOut">
              <a:rPr lang="bg-BG" smtClean="0"/>
              <a:pPr/>
              <a:t>20.4.2015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108102-A7AF-46F0-B609-E1B1988242D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282852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bg-BG" b="0" dirty="0" smtClean="0"/>
              <a:t>Национални координатори</a:t>
            </a:r>
            <a:br>
              <a:rPr lang="bg-BG" b="0" dirty="0" smtClean="0"/>
            </a:br>
            <a:r>
              <a:rPr lang="bg-BG" b="0" dirty="0" smtClean="0"/>
              <a:t> за изпълнение на Европейската програма за учене на възрастни</a:t>
            </a:r>
            <a:endParaRPr lang="bg-BG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877272"/>
            <a:ext cx="7772400" cy="9807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solidFill>
                  <a:schemeClr val="bg1"/>
                </a:solidFill>
              </a:rPr>
              <a:t>Покана за предложения – ЕАСЕА 02/2015</a:t>
            </a:r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r>
              <a:rPr lang="bg-BG" sz="4000" dirty="0" smtClean="0">
                <a:solidFill>
                  <a:schemeClr val="tx2">
                    <a:lumMod val="50000"/>
                  </a:schemeClr>
                </a:solidFill>
              </a:rPr>
              <a:t>Продължителност на проекта: 24 м.</a:t>
            </a:r>
          </a:p>
          <a:p>
            <a:pPr algn="ctr">
              <a:buNone/>
            </a:pPr>
            <a:r>
              <a:rPr lang="bg-BG" sz="4000" dirty="0" smtClean="0">
                <a:solidFill>
                  <a:srgbClr val="C00000"/>
                </a:solidFill>
              </a:rPr>
              <a:t>01. 11. 2015 г. – 31. 10. 2017 г.</a:t>
            </a:r>
          </a:p>
          <a:p>
            <a:pPr algn="ctr"/>
            <a:endParaRPr lang="bg-BG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bg-BG" sz="4000" dirty="0" smtClean="0">
                <a:solidFill>
                  <a:schemeClr val="tx2">
                    <a:lumMod val="50000"/>
                  </a:schemeClr>
                </a:solidFill>
              </a:rPr>
              <a:t>Максимална стойност на </a:t>
            </a:r>
            <a:r>
              <a:rPr lang="bg-BG" sz="4000" dirty="0" err="1" smtClean="0">
                <a:solidFill>
                  <a:schemeClr val="tx2">
                    <a:lumMod val="50000"/>
                  </a:schemeClr>
                </a:solidFill>
              </a:rPr>
              <a:t>гранта</a:t>
            </a:r>
            <a:r>
              <a:rPr lang="bg-BG" sz="4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r>
              <a:rPr lang="bg-BG" sz="4000" dirty="0" smtClean="0">
                <a:solidFill>
                  <a:srgbClr val="C00000"/>
                </a:solidFill>
              </a:rPr>
              <a:t>173 000 Евро</a:t>
            </a:r>
          </a:p>
          <a:p>
            <a:pPr algn="ctr"/>
            <a:endParaRPr lang="bg-BG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bg-BG" dirty="0" smtClean="0"/>
              <a:t>Краен срок за кандидатстване: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algn="ctr"/>
            <a:endParaRPr lang="bg-BG" sz="4400" dirty="0" smtClean="0">
              <a:solidFill>
                <a:srgbClr val="C00000"/>
              </a:solidFill>
            </a:endParaRPr>
          </a:p>
          <a:p>
            <a:pPr algn="ctr"/>
            <a:r>
              <a:rPr lang="bg-BG" sz="5200" b="1" dirty="0" smtClean="0">
                <a:solidFill>
                  <a:srgbClr val="C00000"/>
                </a:solidFill>
              </a:rPr>
              <a:t>19 май 2015 г.</a:t>
            </a:r>
            <a:endParaRPr lang="bg-BG" sz="5200" b="1" dirty="0">
              <a:solidFill>
                <a:srgbClr val="C00000"/>
              </a:solidFill>
            </a:endParaRPr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Росица Панова, старши експерт</a:t>
            </a:r>
          </a:p>
          <a:p>
            <a:r>
              <a:rPr lang="bg-BG" dirty="0" smtClean="0"/>
              <a:t>Отдел “Учене през целия живот, МОН</a:t>
            </a:r>
          </a:p>
          <a:p>
            <a:r>
              <a:rPr lang="en-US" dirty="0" smtClean="0"/>
              <a:t>r.panova@mon.bg</a:t>
            </a:r>
            <a:endParaRPr lang="bg-BG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bg-BG" dirty="0" smtClean="0"/>
              <a:t>Да постигнат </a:t>
            </a:r>
            <a:r>
              <a:rPr lang="bg-BG" dirty="0" err="1" smtClean="0"/>
              <a:t>кохерентност</a:t>
            </a:r>
            <a:r>
              <a:rPr lang="bg-BG" dirty="0" smtClean="0"/>
              <a:t> и ефективност на политиките, влияещи върху образованието и обучението на възрастни, чрез ефективна координация между всички заинтересовани страни;</a:t>
            </a:r>
          </a:p>
          <a:p>
            <a:r>
              <a:rPr lang="bg-BG" dirty="0" smtClean="0"/>
              <a:t>Да предоставят достъпно, ефективно и осигурено с информация образование и обучение за възрастни </a:t>
            </a:r>
            <a:r>
              <a:rPr lang="en-US" dirty="0" smtClean="0"/>
              <a:t>(</a:t>
            </a:r>
            <a:r>
              <a:rPr lang="bg-BG" dirty="0" smtClean="0"/>
              <a:t>вкл. със средства от ЕСФ</a:t>
            </a:r>
            <a:r>
              <a:rPr lang="en-US" dirty="0" smtClean="0"/>
              <a:t>)</a:t>
            </a:r>
            <a:r>
              <a:rPr lang="bg-BG" dirty="0" smtClean="0"/>
              <a:t>;</a:t>
            </a:r>
          </a:p>
          <a:p>
            <a:r>
              <a:rPr lang="bg-BG" dirty="0" smtClean="0"/>
              <a:t>Да създадат условия за участие на всички заинтересовани страни в изпълнението на Европейската програма за учене на възрастни на национално и регионално ниво.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352928" cy="57606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bg-BG" b="0" dirty="0" err="1" smtClean="0"/>
              <a:t>Грантовата</a:t>
            </a:r>
            <a:r>
              <a:rPr lang="bg-BG" b="0" dirty="0" smtClean="0"/>
              <a:t> схема цели да подпомогне държавите: 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g-BG" dirty="0" smtClean="0"/>
              <a:t>Да съдейства за увеличаване на участието на нискоквалифицирани хора във форми на учене за повишаване на основните умения и ключовите компетентности.</a:t>
            </a:r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sz="4000" dirty="0" smtClean="0">
                <a:solidFill>
                  <a:schemeClr val="tx2">
                    <a:lumMod val="50000"/>
                  </a:schemeClr>
                </a:solidFill>
              </a:rPr>
              <a:t>Примерни допустими дейности:</a:t>
            </a:r>
            <a:endParaRPr lang="bg-BG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bg-BG" b="0" dirty="0" smtClean="0"/>
              <a:t>Специфична цел: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dirty="0" smtClean="0"/>
              <a:t>Подобряване на четивната и математическа грамотност и дигиталните умения за конкретна под-група възрастни, които се нуждаят от това;</a:t>
            </a:r>
          </a:p>
          <a:p>
            <a:r>
              <a:rPr lang="bg-BG" dirty="0" smtClean="0"/>
              <a:t>Създаване на възможности за образование “втори шанс”, водещо до призната квалификация за възрастни, които не са завършили средното си образование;</a:t>
            </a:r>
          </a:p>
          <a:p>
            <a:r>
              <a:rPr lang="bg-BG" dirty="0" smtClean="0"/>
              <a:t>Повишаване на обществената информираност за ползите от ученето на по-късен етап от живота и мотивиране на потенциални обучаеми за включване във форми на УЦЖ.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64807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…</a:t>
            </a:r>
            <a:r>
              <a:rPr lang="bg-BG" b="0" dirty="0" smtClean="0"/>
              <a:t>Подобряване на основните умения на възрастните…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bg-BG" dirty="0" smtClean="0"/>
              <a:t>Мерки за въвличане на по-голям дял работодатели в предоставянето на обучение на работното място;</a:t>
            </a:r>
          </a:p>
          <a:p>
            <a:r>
              <a:rPr lang="bg-BG" dirty="0" smtClean="0"/>
              <a:t>Мерки за инкорпориране на придобиването на основни умения в обучението на работното място.</a:t>
            </a:r>
          </a:p>
          <a:p>
            <a:endParaRPr lang="bg-BG" sz="1300" dirty="0" smtClean="0"/>
          </a:p>
          <a:p>
            <a:pPr>
              <a:buNone/>
            </a:pPr>
            <a:r>
              <a:rPr lang="bg-BG" b="1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r>
              <a:rPr lang="bg-BG" sz="4700" dirty="0" err="1" smtClean="0">
                <a:solidFill>
                  <a:schemeClr val="tx2">
                    <a:lumMod val="50000"/>
                  </a:schemeClr>
                </a:solidFill>
              </a:rPr>
              <a:t>Валидиране</a:t>
            </a:r>
            <a:r>
              <a:rPr lang="bg-BG" sz="47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>
              <a:buNone/>
            </a:pPr>
            <a:endParaRPr lang="bg-BG" sz="1300" dirty="0" smtClean="0"/>
          </a:p>
          <a:p>
            <a:r>
              <a:rPr lang="bg-BG" dirty="0" smtClean="0"/>
              <a:t>Процедури за идентифициране и оценка на уменията на ниско квалифицирани възрастни, на и извън пазара на труда, съгласно Препоръката за </a:t>
            </a:r>
            <a:r>
              <a:rPr lang="bg-BG" dirty="0" err="1" smtClean="0"/>
              <a:t>валидиране</a:t>
            </a:r>
            <a:r>
              <a:rPr lang="bg-BG" dirty="0" smtClean="0"/>
              <a:t> на неформалното и самостоятелното учене.</a:t>
            </a:r>
          </a:p>
          <a:p>
            <a:pPr>
              <a:buNone/>
            </a:pPr>
            <a:endParaRPr lang="bg-BG" sz="4000" dirty="0" smtClean="0"/>
          </a:p>
          <a:p>
            <a:pPr>
              <a:buNone/>
            </a:pPr>
            <a:endParaRPr lang="bg-BG" sz="4000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6409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bg-BG" b="0" dirty="0" smtClean="0"/>
              <a:t>…Ангажиране на работодателите…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dirty="0" smtClean="0"/>
              <a:t>Осигуряване на качеството, вкл. мониторинг и оценка на въздействието на политики и програми в сектора за учене на възрастни;</a:t>
            </a:r>
          </a:p>
          <a:p>
            <a:r>
              <a:rPr lang="bg-BG" dirty="0" smtClean="0"/>
              <a:t>Оценяване и повишаване на компетентностите на конкретна под-група професионалисти в сферата на образованието и обучението на възрастни;</a:t>
            </a:r>
          </a:p>
          <a:p>
            <a:r>
              <a:rPr lang="bg-BG" dirty="0" smtClean="0"/>
              <a:t>Ефективно използване на ИКТ в ученето на възрастни с цел разширяване на достъпа и подобряване на качеството на предлаганите образование и обучение.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2008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bg-BG" b="0" dirty="0" smtClean="0"/>
              <a:t>…Качество…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r>
              <a:rPr lang="bg-BG" dirty="0" smtClean="0"/>
              <a:t>Набиране на нова базова информация за ученето на възрастни с цел по-добро планиране и ориентиране на образованието и обучението на възрастни;</a:t>
            </a:r>
          </a:p>
          <a:p>
            <a:r>
              <a:rPr lang="bg-BG" dirty="0" smtClean="0"/>
              <a:t>Осигуряване на съответствие между предлагането на възможности за учене на възрастни и нуждите на работодателите от умения.</a:t>
            </a:r>
          </a:p>
          <a:p>
            <a:pPr>
              <a:buNone/>
            </a:pPr>
            <a:r>
              <a:rPr lang="bg-BG" sz="3600" b="1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r>
              <a:rPr lang="bg-BG" sz="3600" dirty="0" smtClean="0">
                <a:solidFill>
                  <a:schemeClr val="tx2">
                    <a:lumMod val="50000"/>
                  </a:schemeClr>
                </a:solidFill>
              </a:rPr>
              <a:t>Предлагане…</a:t>
            </a:r>
          </a:p>
          <a:p>
            <a:r>
              <a:rPr lang="bg-BG" dirty="0" smtClean="0"/>
              <a:t>Увеличаване на предлагането на курсове за придобиване на основни умения или ключови компетентности за определена под-група възрастни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2008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…</a:t>
            </a:r>
            <a:r>
              <a:rPr lang="bg-BG" b="0" dirty="0" smtClean="0"/>
              <a:t>Разширяване на информационната основа…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89654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r>
              <a:rPr lang="bg-BG" dirty="0" smtClean="0"/>
              <a:t>Редовни срещи на заинтересованите страни, конференции и семинари, особено на регионално ниво;</a:t>
            </a:r>
          </a:p>
          <a:p>
            <a:r>
              <a:rPr lang="bg-BG" dirty="0" smtClean="0"/>
              <a:t>Прилагане на европейските инструменти за осигуряване на качеството и прозрачност в сектора за учене на възрастни;</a:t>
            </a:r>
          </a:p>
          <a:p>
            <a:r>
              <a:rPr lang="bg-BG" dirty="0" smtClean="0"/>
              <a:t>Трансфер на добри практики в политиките за учене на възрастни чрез транснационално сътрудничество с други участващи страни, вкл. учебни посещения, съвместни конференции и семинари</a:t>
            </a:r>
          </a:p>
          <a:p>
            <a:r>
              <a:rPr lang="bg-BG" dirty="0" smtClean="0"/>
              <a:t>Дейности за осведомяване на широката общественост в подкрепа на националния диалог върху политиките за учене на възрастни.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93610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bg-BG" b="0" dirty="0" smtClean="0"/>
              <a:t>Спомагателни дейности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bg-BG" dirty="0" smtClean="0"/>
              <a:t>Осъществява се от постоянно действащ механизъм </a:t>
            </a:r>
            <a:r>
              <a:rPr lang="en-US" dirty="0" smtClean="0"/>
              <a:t>(</a:t>
            </a:r>
            <a:r>
              <a:rPr lang="bg-BG" dirty="0" smtClean="0"/>
              <a:t>напр. управителен съвет, мрежа, координационна група</a:t>
            </a:r>
            <a:r>
              <a:rPr lang="en-US" dirty="0" smtClean="0"/>
              <a:t>)</a:t>
            </a:r>
            <a:r>
              <a:rPr lang="bg-BG" dirty="0" smtClean="0"/>
              <a:t>, който гарантира ефективното изпълнение на проекта чрез сътрудничество между всички заинтересовани страни в сектора за учене на възрастни </a:t>
            </a:r>
            <a:r>
              <a:rPr lang="en-US" dirty="0" smtClean="0"/>
              <a:t>(</a:t>
            </a:r>
            <a:r>
              <a:rPr lang="bg-BG" dirty="0" smtClean="0"/>
              <a:t>министерства и агенции, социални партньори, гражданското общество, културни институции и др.</a:t>
            </a:r>
            <a:r>
              <a:rPr lang="en-US" dirty="0" smtClean="0"/>
              <a:t>)</a:t>
            </a:r>
            <a:r>
              <a:rPr lang="bg-BG" dirty="0" smtClean="0"/>
              <a:t> на национално, регионално и местно ниво.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801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bg-BG" b="0" dirty="0" smtClean="0"/>
              <a:t>Координация</a:t>
            </a:r>
            <a:endParaRPr lang="bg-BG" b="0" dirty="0"/>
          </a:p>
        </p:txBody>
      </p:sp>
      <p:pic>
        <p:nvPicPr>
          <p:cNvPr id="4" name="Картина 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9716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24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6632"/>
            <a:ext cx="684213" cy="67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771800" y="764704"/>
            <a:ext cx="3514178" cy="46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62" tIns="49232" rIns="98462" bIns="4923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„Националните координатори в изпълнение на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ctr"/>
            <a:r>
              <a:rPr lang="bg-BG" altLang="bg-BG" sz="12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Европейската програма за учене на възрастни”</a:t>
            </a:r>
            <a:endParaRPr lang="bg-BG" altLang="bg-BG" sz="1200" dirty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489</TotalTime>
  <Words>745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Национални координатори  за изпълнение на Европейската програма за учене на възрастни</vt:lpstr>
      <vt:lpstr>Грантовата схема цели да подпомогне държавите: </vt:lpstr>
      <vt:lpstr>Специфична цел:</vt:lpstr>
      <vt:lpstr>…Подобряване на основните умения на възрастните…</vt:lpstr>
      <vt:lpstr>…Ангажиране на работодателите…</vt:lpstr>
      <vt:lpstr>…Качество…</vt:lpstr>
      <vt:lpstr>…Разширяване на информационната основа…</vt:lpstr>
      <vt:lpstr>Спомагателни дейности</vt:lpstr>
      <vt:lpstr>Координация</vt:lpstr>
      <vt:lpstr>Slide 10</vt:lpstr>
      <vt:lpstr>Краен срок за кандидатстване:</vt:lpstr>
      <vt:lpstr>Благодаря за вниманието!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r.panova</dc:creator>
  <cp:lastModifiedBy>v.deikova</cp:lastModifiedBy>
  <cp:revision>38</cp:revision>
  <dcterms:created xsi:type="dcterms:W3CDTF">2015-03-31T09:02:12Z</dcterms:created>
  <dcterms:modified xsi:type="dcterms:W3CDTF">2015-04-20T11:30:47Z</dcterms:modified>
</cp:coreProperties>
</file>