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3" r:id="rId3"/>
    <p:sldId id="294" r:id="rId4"/>
    <p:sldId id="293" r:id="rId5"/>
    <p:sldId id="299" r:id="rId6"/>
    <p:sldId id="298" r:id="rId7"/>
    <p:sldId id="297" r:id="rId8"/>
    <p:sldId id="316" r:id="rId9"/>
    <p:sldId id="302" r:id="rId10"/>
    <p:sldId id="306" r:id="rId11"/>
    <p:sldId id="307" r:id="rId12"/>
    <p:sldId id="304" r:id="rId13"/>
    <p:sldId id="303" r:id="rId14"/>
    <p:sldId id="305" r:id="rId15"/>
    <p:sldId id="308" r:id="rId16"/>
    <p:sldId id="309" r:id="rId17"/>
    <p:sldId id="310" r:id="rId18"/>
    <p:sldId id="311" r:id="rId19"/>
    <p:sldId id="312" r:id="rId20"/>
    <p:sldId id="313" r:id="rId21"/>
    <p:sldId id="314" r:id="rId22"/>
    <p:sldId id="296" r:id="rId23"/>
    <p:sldId id="315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846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92316" algn="l" defTabSz="9846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84634" algn="l" defTabSz="9846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76951" algn="l" defTabSz="9846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69267" algn="l" defTabSz="9846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61585" algn="l" defTabSz="9846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53901" algn="l" defTabSz="9846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446220" algn="l" defTabSz="9846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938536" algn="l" defTabSz="9846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83" autoAdjust="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5AE5D-EC02-481F-BF3A-5E77B9AB6E9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90467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1A47B4-550C-4B01-8661-0F6BECBBA287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340838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8463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492316" algn="l" defTabSz="98463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984634" algn="l" defTabSz="98463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476951" algn="l" defTabSz="98463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969267" algn="l" defTabSz="98463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461585" algn="l" defTabSz="98463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953901" algn="l" defTabSz="98463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446220" algn="l" defTabSz="98463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938536" algn="l" defTabSz="98463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A47B4-550C-4B01-8661-0F6BECBBA287}" type="slidenum">
              <a:rPr lang="bg-BG" smtClean="0"/>
              <a:pPr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90224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130436"/>
            <a:ext cx="7772400" cy="14700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2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76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69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61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539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4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385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3FF8B-029E-4786-ACAB-3173603803F6}" type="datetime1">
              <a:rPr lang="en-US" smtClean="0"/>
              <a:pPr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A77A-E666-4051-92B1-83CDC195A74B}" type="datetime1">
              <a:rPr lang="en-US" smtClean="0"/>
              <a:pPr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1"/>
            <a:ext cx="2057401" cy="58515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1"/>
            <a:ext cx="6019801" cy="58515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B084-D8A3-473A-9AE5-5A10532C2ABA}" type="datetime1">
              <a:rPr lang="en-US" smtClean="0"/>
              <a:pPr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48D08-89E7-48B6-B9AE-1227A4F2C48F}" type="datetime1">
              <a:rPr lang="en-US" smtClean="0"/>
              <a:pPr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7"/>
            <a:ext cx="7772400" cy="1362075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9"/>
            <a:ext cx="7772400" cy="1500188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9231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8463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769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96926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4615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95390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4462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9385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BECB6-7C96-4F58-B675-508D6BF607C9}" type="datetime1">
              <a:rPr lang="en-US" smtClean="0"/>
              <a:pPr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1" cy="4525964"/>
          </a:xfrm>
        </p:spPr>
        <p:txBody>
          <a:bodyPr/>
          <a:lstStyle>
            <a:lvl1pPr>
              <a:defRPr sz="31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600204"/>
            <a:ext cx="4038601" cy="4525964"/>
          </a:xfrm>
        </p:spPr>
        <p:txBody>
          <a:bodyPr/>
          <a:lstStyle>
            <a:lvl1pPr>
              <a:defRPr sz="31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84FF6-5AFF-4648-9EE5-182B3F1B1C19}" type="datetime1">
              <a:rPr lang="en-US" smtClean="0"/>
              <a:pPr/>
              <a:t>12/12/2015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9"/>
            <a:ext cx="4040188" cy="639765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92316" indent="0">
              <a:buNone/>
              <a:defRPr sz="2100" b="1"/>
            </a:lvl2pPr>
            <a:lvl3pPr marL="984634" indent="0">
              <a:buNone/>
              <a:defRPr sz="1900" b="1"/>
            </a:lvl3pPr>
            <a:lvl4pPr marL="1476951" indent="0">
              <a:buNone/>
              <a:defRPr sz="1700" b="1"/>
            </a:lvl4pPr>
            <a:lvl5pPr marL="1969267" indent="0">
              <a:buNone/>
              <a:defRPr sz="1700" b="1"/>
            </a:lvl5pPr>
            <a:lvl6pPr marL="2461585" indent="0">
              <a:buNone/>
              <a:defRPr sz="1700" b="1"/>
            </a:lvl6pPr>
            <a:lvl7pPr marL="2953901" indent="0">
              <a:buNone/>
              <a:defRPr sz="1700" b="1"/>
            </a:lvl7pPr>
            <a:lvl8pPr marL="3446220" indent="0">
              <a:buNone/>
              <a:defRPr sz="1700" b="1"/>
            </a:lvl8pPr>
            <a:lvl9pPr marL="3938536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85"/>
            <a:ext cx="4040188" cy="395128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9"/>
            <a:ext cx="4041775" cy="639765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92316" indent="0">
              <a:buNone/>
              <a:defRPr sz="2100" b="1"/>
            </a:lvl2pPr>
            <a:lvl3pPr marL="984634" indent="0">
              <a:buNone/>
              <a:defRPr sz="1900" b="1"/>
            </a:lvl3pPr>
            <a:lvl4pPr marL="1476951" indent="0">
              <a:buNone/>
              <a:defRPr sz="1700" b="1"/>
            </a:lvl4pPr>
            <a:lvl5pPr marL="1969267" indent="0">
              <a:buNone/>
              <a:defRPr sz="1700" b="1"/>
            </a:lvl5pPr>
            <a:lvl6pPr marL="2461585" indent="0">
              <a:buNone/>
              <a:defRPr sz="1700" b="1"/>
            </a:lvl6pPr>
            <a:lvl7pPr marL="2953901" indent="0">
              <a:buNone/>
              <a:defRPr sz="1700" b="1"/>
            </a:lvl7pPr>
            <a:lvl8pPr marL="3446220" indent="0">
              <a:buNone/>
              <a:defRPr sz="1700" b="1"/>
            </a:lvl8pPr>
            <a:lvl9pPr marL="3938536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85"/>
            <a:ext cx="4041775" cy="395128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950D-7677-42E1-8B53-33E7A74A59EA}" type="datetime1">
              <a:rPr lang="en-US" smtClean="0"/>
              <a:pPr/>
              <a:t>12/12/2015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78931-EEF3-4F18-A1A4-14EE6E0750E7}" type="datetime1">
              <a:rPr lang="en-US" smtClean="0"/>
              <a:pPr/>
              <a:t>12/12/2015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CFF8-E5E8-40F2-B20C-3FF85DC0FDFB}" type="datetime1">
              <a:rPr lang="en-US" smtClean="0"/>
              <a:pPr/>
              <a:t>12/12/2015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7" y="273052"/>
            <a:ext cx="3008312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5" y="273059"/>
            <a:ext cx="5111751" cy="5853112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7" y="1435111"/>
            <a:ext cx="3008312" cy="4691063"/>
          </a:xfrm>
        </p:spPr>
        <p:txBody>
          <a:bodyPr/>
          <a:lstStyle>
            <a:lvl1pPr marL="0" indent="0">
              <a:buNone/>
              <a:defRPr sz="1600"/>
            </a:lvl1pPr>
            <a:lvl2pPr marL="492316" indent="0">
              <a:buNone/>
              <a:defRPr sz="1400"/>
            </a:lvl2pPr>
            <a:lvl3pPr marL="984634" indent="0">
              <a:buNone/>
              <a:defRPr sz="1200"/>
            </a:lvl3pPr>
            <a:lvl4pPr marL="1476951" indent="0">
              <a:buNone/>
              <a:defRPr sz="1000"/>
            </a:lvl4pPr>
            <a:lvl5pPr marL="1969267" indent="0">
              <a:buNone/>
              <a:defRPr sz="1000"/>
            </a:lvl5pPr>
            <a:lvl6pPr marL="2461585" indent="0">
              <a:buNone/>
              <a:defRPr sz="1000"/>
            </a:lvl6pPr>
            <a:lvl7pPr marL="2953901" indent="0">
              <a:buNone/>
              <a:defRPr sz="1000"/>
            </a:lvl7pPr>
            <a:lvl8pPr marL="3446220" indent="0">
              <a:buNone/>
              <a:defRPr sz="1000"/>
            </a:lvl8pPr>
            <a:lvl9pPr marL="393853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23A-4184-453E-8864-AD923D056D9B}" type="datetime1">
              <a:rPr lang="en-US" smtClean="0"/>
              <a:pPr/>
              <a:t>12/12/2015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4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4"/>
            <a:ext cx="5486400" cy="4114800"/>
          </a:xfrm>
        </p:spPr>
        <p:txBody>
          <a:bodyPr/>
          <a:lstStyle>
            <a:lvl1pPr marL="0" indent="0">
              <a:buNone/>
              <a:defRPr sz="3500"/>
            </a:lvl1pPr>
            <a:lvl2pPr marL="492316" indent="0">
              <a:buNone/>
              <a:defRPr sz="3100"/>
            </a:lvl2pPr>
            <a:lvl3pPr marL="984634" indent="0">
              <a:buNone/>
              <a:defRPr sz="2500"/>
            </a:lvl3pPr>
            <a:lvl4pPr marL="1476951" indent="0">
              <a:buNone/>
              <a:defRPr sz="2100"/>
            </a:lvl4pPr>
            <a:lvl5pPr marL="1969267" indent="0">
              <a:buNone/>
              <a:defRPr sz="2100"/>
            </a:lvl5pPr>
            <a:lvl6pPr marL="2461585" indent="0">
              <a:buNone/>
              <a:defRPr sz="2100"/>
            </a:lvl6pPr>
            <a:lvl7pPr marL="2953901" indent="0">
              <a:buNone/>
              <a:defRPr sz="2100"/>
            </a:lvl7pPr>
            <a:lvl8pPr marL="3446220" indent="0">
              <a:buNone/>
              <a:defRPr sz="2100"/>
            </a:lvl8pPr>
            <a:lvl9pPr marL="3938536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6"/>
            <a:ext cx="5486400" cy="804863"/>
          </a:xfrm>
        </p:spPr>
        <p:txBody>
          <a:bodyPr/>
          <a:lstStyle>
            <a:lvl1pPr marL="0" indent="0">
              <a:buNone/>
              <a:defRPr sz="1600"/>
            </a:lvl1pPr>
            <a:lvl2pPr marL="492316" indent="0">
              <a:buNone/>
              <a:defRPr sz="1400"/>
            </a:lvl2pPr>
            <a:lvl3pPr marL="984634" indent="0">
              <a:buNone/>
              <a:defRPr sz="1200"/>
            </a:lvl3pPr>
            <a:lvl4pPr marL="1476951" indent="0">
              <a:buNone/>
              <a:defRPr sz="1000"/>
            </a:lvl4pPr>
            <a:lvl5pPr marL="1969267" indent="0">
              <a:buNone/>
              <a:defRPr sz="1000"/>
            </a:lvl5pPr>
            <a:lvl6pPr marL="2461585" indent="0">
              <a:buNone/>
              <a:defRPr sz="1000"/>
            </a:lvl6pPr>
            <a:lvl7pPr marL="2953901" indent="0">
              <a:buNone/>
              <a:defRPr sz="1000"/>
            </a:lvl7pPr>
            <a:lvl8pPr marL="3446220" indent="0">
              <a:buNone/>
              <a:defRPr sz="1000"/>
            </a:lvl8pPr>
            <a:lvl9pPr marL="393853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4CA9-260B-48EA-ACCA-649C61F55C0D}" type="datetime1">
              <a:rPr lang="en-US" smtClean="0"/>
              <a:pPr/>
              <a:t>12/12/2015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45"/>
            <a:ext cx="8229600" cy="1143001"/>
          </a:xfrm>
          <a:prstGeom prst="rect">
            <a:avLst/>
          </a:prstGeom>
        </p:spPr>
        <p:txBody>
          <a:bodyPr vert="horz" lIns="98462" tIns="49232" rIns="98462" bIns="4923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4"/>
          </a:xfrm>
          <a:prstGeom prst="rect">
            <a:avLst/>
          </a:prstGeom>
        </p:spPr>
        <p:txBody>
          <a:bodyPr vert="horz" lIns="98462" tIns="49232" rIns="98462" bIns="4923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3"/>
          </a:xfrm>
          <a:prstGeom prst="rect">
            <a:avLst/>
          </a:prstGeom>
        </p:spPr>
        <p:txBody>
          <a:bodyPr vert="horz" lIns="98462" tIns="49232" rIns="98462" bIns="49232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2F2DC-1863-4EB7-9F34-010A4B5E9F1D}" type="datetime1">
              <a:rPr lang="en-US" smtClean="0"/>
              <a:pPr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6356364"/>
            <a:ext cx="2895600" cy="365123"/>
          </a:xfrm>
          <a:prstGeom prst="rect">
            <a:avLst/>
          </a:prstGeom>
        </p:spPr>
        <p:txBody>
          <a:bodyPr vert="horz" lIns="98462" tIns="49232" rIns="98462" bIns="49232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3"/>
          </a:xfrm>
          <a:prstGeom prst="rect">
            <a:avLst/>
          </a:prstGeom>
        </p:spPr>
        <p:txBody>
          <a:bodyPr vert="horz" lIns="98462" tIns="49232" rIns="98462" bIns="49232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84634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9238" indent="-369238" algn="l" defTabSz="984634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0016" indent="-307697" algn="l" defTabSz="984634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30792" indent="-246159" algn="l" defTabSz="98463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723110" indent="-246159" algn="l" defTabSz="984634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215426" indent="-246159" algn="l" defTabSz="984634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07742" indent="-246159" algn="l" defTabSz="9846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060" indent="-246159" algn="l" defTabSz="9846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92377" indent="-246159" algn="l" defTabSz="9846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84695" indent="-246159" algn="l" defTabSz="9846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46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92316" algn="l" defTabSz="9846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84634" algn="l" defTabSz="9846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76951" algn="l" defTabSz="9846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69267" algn="l" defTabSz="9846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61585" algn="l" defTabSz="9846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53901" algn="l" defTabSz="9846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46220" algn="l" defTabSz="9846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38536" algn="l" defTabSz="9846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PROJECT_LLL\Letterhead\Заглавни вкл. финални варианти\фон на заглавн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81200"/>
            <a:ext cx="9144000" cy="4876800"/>
          </a:xfrm>
          <a:prstGeom prst="rect">
            <a:avLst/>
          </a:prstGeom>
          <a:noFill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51520" y="6019805"/>
            <a:ext cx="8640960" cy="468757"/>
          </a:xfrm>
          <a:prstGeom prst="rect">
            <a:avLst/>
          </a:prstGeom>
          <a:noFill/>
        </p:spPr>
        <p:txBody>
          <a:bodyPr wrap="square" lIns="98462" tIns="49232" rIns="98462" bIns="49232" rtlCol="0">
            <a:spAutoFit/>
          </a:bodyPr>
          <a:lstStyle/>
          <a:p>
            <a:pPr algn="ctr"/>
            <a:r>
              <a:rPr lang="bg-BG" sz="2400" b="1" dirty="0" smtClean="0">
                <a:solidFill>
                  <a:schemeClr val="bg1"/>
                </a:solidFill>
                <a:cs typeface="Times New Roman" pitchFamily="18" charset="0"/>
              </a:rPr>
              <a:t>УЦ на ЮЗУ „</a:t>
            </a:r>
            <a:r>
              <a:rPr lang="bg-BG" sz="2400" b="1" dirty="0" err="1" smtClean="0">
                <a:solidFill>
                  <a:schemeClr val="bg1"/>
                </a:solidFill>
                <a:cs typeface="Times New Roman" pitchFamily="18" charset="0"/>
              </a:rPr>
              <a:t>Бачиново</a:t>
            </a:r>
            <a:r>
              <a:rPr lang="bg-BG" sz="2400" b="1" dirty="0" smtClean="0">
                <a:solidFill>
                  <a:schemeClr val="bg1"/>
                </a:solidFill>
                <a:cs typeface="Times New Roman" pitchFamily="18" charset="0"/>
              </a:rPr>
              <a:t>“, град Благоевград, 25 </a:t>
            </a:r>
            <a:r>
              <a:rPr lang="bg-BG" sz="2400" b="1" dirty="0">
                <a:solidFill>
                  <a:schemeClr val="bg1"/>
                </a:solidFill>
                <a:cs typeface="Times New Roman" pitchFamily="18" charset="0"/>
              </a:rPr>
              <a:t>и </a:t>
            </a:r>
            <a:r>
              <a:rPr lang="bg-BG" sz="2400" b="1" dirty="0" smtClean="0">
                <a:solidFill>
                  <a:schemeClr val="bg1"/>
                </a:solidFill>
                <a:cs typeface="Times New Roman" pitchFamily="18" charset="0"/>
              </a:rPr>
              <a:t>26 юни </a:t>
            </a:r>
            <a:r>
              <a:rPr lang="bg-BG" sz="2400" b="1" dirty="0">
                <a:solidFill>
                  <a:schemeClr val="bg1"/>
                </a:solidFill>
                <a:cs typeface="Times New Roman" pitchFamily="18" charset="0"/>
              </a:rPr>
              <a:t>2015 г</a:t>
            </a:r>
            <a:r>
              <a:rPr lang="bg-BG" sz="2400" b="1" dirty="0" smtClean="0">
                <a:solidFill>
                  <a:schemeClr val="bg1"/>
                </a:solidFill>
                <a:cs typeface="Times New Roman" pitchFamily="18" charset="0"/>
              </a:rPr>
              <a:t>.</a:t>
            </a:r>
            <a:endParaRPr lang="bg-BG" sz="24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0"/>
            <a:ext cx="23241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Картина 5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331" y="5"/>
            <a:ext cx="19716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901" y="955"/>
            <a:ext cx="684213" cy="67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2814911" y="692722"/>
            <a:ext cx="3514178" cy="468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462" tIns="49232" rIns="98462" bIns="49232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bg-BG" altLang="bg-BG" sz="1200" b="1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„Националните координатори в изпълнение на</a:t>
            </a:r>
            <a:endParaRPr lang="bg-BG" altLang="bg-BG" sz="1200" dirty="0"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pPr algn="ctr"/>
            <a:r>
              <a:rPr lang="bg-BG" altLang="bg-BG" sz="1200" b="1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Европейската програма за учене на възрастни”</a:t>
            </a:r>
            <a:endParaRPr lang="bg-BG" altLang="bg-BG" sz="1200" dirty="0"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</p:txBody>
      </p:sp>
      <p:sp>
        <p:nvSpPr>
          <p:cNvPr id="15" name="Title 3"/>
          <p:cNvSpPr txBox="1">
            <a:spLocks/>
          </p:cNvSpPr>
          <p:nvPr/>
        </p:nvSpPr>
        <p:spPr>
          <a:xfrm>
            <a:off x="2" y="1295401"/>
            <a:ext cx="9143998" cy="2819402"/>
          </a:xfrm>
          <a:prstGeom prst="rect">
            <a:avLst/>
          </a:prstGeom>
        </p:spPr>
        <p:txBody>
          <a:bodyPr vert="horz" lIns="98462" tIns="49232" rIns="98462" bIns="49232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</a:rPr>
              <a:t>Годишен доклад </a:t>
            </a:r>
            <a:endParaRPr lang="en-US" sz="32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</a:rPr>
              <a:t>за изпълнението през 2014 г</a:t>
            </a:r>
            <a:r>
              <a:rPr lang="bg-BG" sz="3200" b="1" dirty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en-US" sz="32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</a:rPr>
              <a:t>на Националната стратегия за учене през целия живот </a:t>
            </a:r>
            <a:endParaRPr lang="en-US" sz="2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</a:rPr>
              <a:t>за периода 2014-2020 година</a:t>
            </a:r>
          </a:p>
          <a:p>
            <a:pPr>
              <a:lnSpc>
                <a:spcPts val="1000"/>
              </a:lnSpc>
            </a:pPr>
            <a:endParaRPr lang="bg-BG" sz="2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Times New Roman" pitchFamily="18" charset="0"/>
              </a:rPr>
              <a:t>(изводи и препоръки)</a:t>
            </a:r>
          </a:p>
          <a:p>
            <a:pPr>
              <a:lnSpc>
                <a:spcPts val="1000"/>
              </a:lnSpc>
            </a:pPr>
            <a:endParaRPr lang="bg-BG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7" name="Content Placeholder 4"/>
          <p:cNvSpPr txBox="1">
            <a:spLocks/>
          </p:cNvSpPr>
          <p:nvPr/>
        </p:nvSpPr>
        <p:spPr>
          <a:xfrm>
            <a:off x="251520" y="4114802"/>
            <a:ext cx="8640960" cy="1447798"/>
          </a:xfrm>
          <a:prstGeom prst="rect">
            <a:avLst/>
          </a:prstGeom>
        </p:spPr>
        <p:txBody>
          <a:bodyPr vert="horz" lIns="98462" tIns="49232" rIns="98462" bIns="49232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Мониторинг </a:t>
            </a:r>
          </a:p>
          <a:p>
            <a:pPr>
              <a:spcBef>
                <a:spcPct val="0"/>
              </a:spcBef>
            </a:pP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на Националната стратегия за учене през целия живот </a:t>
            </a:r>
          </a:p>
          <a:p>
            <a:pPr>
              <a:spcBef>
                <a:spcPct val="0"/>
              </a:spcBef>
            </a:pP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за периода 2014-2020 година</a:t>
            </a:r>
            <a:endParaRPr lang="bg-BG" sz="2400" b="1" dirty="0">
              <a:solidFill>
                <a:schemeClr val="accent5">
                  <a:lumMod val="50000"/>
                </a:schemeClr>
              </a:solidFill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bg-BG" sz="2400" b="1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(</a:t>
            </a: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Семинар)</a:t>
            </a:r>
            <a:endParaRPr lang="bg-BG" sz="2400" b="1" dirty="0">
              <a:solidFill>
                <a:schemeClr val="accent5">
                  <a:lumMod val="50000"/>
                </a:schemeClr>
              </a:solidFill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9144000" cy="1066798"/>
          </a:xfrm>
        </p:spPr>
        <p:txBody>
          <a:bodyPr>
            <a:noAutofit/>
          </a:bodyPr>
          <a:lstStyle/>
          <a:p>
            <a:pPr>
              <a:lnSpc>
                <a:spcPts val="4307"/>
              </a:lnSpc>
            </a:pPr>
            <a:r>
              <a:rPr lang="bg-BG" sz="3600" b="1" dirty="0" smtClean="0">
                <a:solidFill>
                  <a:schemeClr val="accent5">
                    <a:lumMod val="75000"/>
                  </a:schemeClr>
                </a:solidFill>
              </a:rPr>
              <a:t>Изпълнение </a:t>
            </a:r>
            <a:r>
              <a:rPr lang="bg-BG" sz="3600" b="1" dirty="0">
                <a:solidFill>
                  <a:schemeClr val="accent5">
                    <a:lumMod val="75000"/>
                  </a:schemeClr>
                </a:solidFill>
              </a:rPr>
              <a:t>на стратегическите цели </a:t>
            </a:r>
            <a:r>
              <a:rPr lang="bg-BG" sz="36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bg-BG" sz="36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bg-BG" sz="3600" b="1" dirty="0" smtClean="0">
                <a:solidFill>
                  <a:schemeClr val="accent5">
                    <a:lumMod val="75000"/>
                  </a:schemeClr>
                </a:solidFill>
              </a:rPr>
              <a:t>и </a:t>
            </a:r>
            <a:r>
              <a:rPr lang="bg-BG" sz="3600" b="1" dirty="0">
                <a:solidFill>
                  <a:schemeClr val="accent5">
                    <a:lumMod val="75000"/>
                  </a:schemeClr>
                </a:solidFill>
              </a:rPr>
              <a:t>показателите за </a:t>
            </a:r>
            <a:r>
              <a:rPr lang="bg-BG" sz="3600" b="1" dirty="0" smtClean="0">
                <a:solidFill>
                  <a:schemeClr val="accent5">
                    <a:lumMod val="75000"/>
                  </a:schemeClr>
                </a:solidFill>
              </a:rPr>
              <a:t>напредък (2)</a:t>
            </a:r>
            <a:endParaRPr lang="bg-BG" sz="7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93" y="955"/>
            <a:ext cx="684213" cy="67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227848" y="1219200"/>
            <a:ext cx="8688305" cy="533400"/>
          </a:xfrm>
        </p:spPr>
        <p:txBody>
          <a:bodyPr anchor="ctr">
            <a:noAutofit/>
          </a:bodyPr>
          <a:lstStyle/>
          <a:p>
            <a:pPr marL="0" indent="0">
              <a:buNone/>
              <a:tabLst>
                <a:tab pos="536575" algn="l"/>
              </a:tabLst>
            </a:pPr>
            <a:r>
              <a:rPr lang="bg-BG" sz="3200" dirty="0" smtClean="0">
                <a:solidFill>
                  <a:schemeClr val="accent5">
                    <a:lumMod val="75000"/>
                  </a:schemeClr>
                </a:solidFill>
              </a:rPr>
              <a:t>Постигнат </a:t>
            </a:r>
            <a:r>
              <a:rPr lang="bg-BG" sz="3200" b="1" i="1" dirty="0" smtClean="0">
                <a:solidFill>
                  <a:schemeClr val="accent5">
                    <a:lumMod val="75000"/>
                  </a:schemeClr>
                </a:solidFill>
              </a:rPr>
              <a:t>известен напредък </a:t>
            </a:r>
            <a:r>
              <a:rPr lang="bg-BG" sz="3200" dirty="0" smtClean="0">
                <a:solidFill>
                  <a:schemeClr val="accent5">
                    <a:lumMod val="75000"/>
                  </a:schemeClr>
                </a:solidFill>
              </a:rPr>
              <a:t>за целта … 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350536"/>
              </p:ext>
            </p:extLst>
          </p:nvPr>
        </p:nvGraphicFramePr>
        <p:xfrm>
          <a:off x="248603" y="1828800"/>
          <a:ext cx="8646794" cy="20619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3977"/>
                <a:gridCol w="402369"/>
                <a:gridCol w="391128"/>
                <a:gridCol w="402369"/>
                <a:gridCol w="388760"/>
                <a:gridCol w="607697"/>
                <a:gridCol w="899412"/>
                <a:gridCol w="674561"/>
                <a:gridCol w="650889"/>
                <a:gridCol w="674561"/>
                <a:gridCol w="1281071"/>
              </a:tblGrid>
              <a:tr h="6790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 </a:t>
                      </a:r>
                      <a:endParaRPr lang="bg-BG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2011 </a:t>
                      </a:r>
                      <a:endParaRPr lang="bg-BG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2012 </a:t>
                      </a:r>
                      <a:endParaRPr lang="bg-BG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2013 </a:t>
                      </a:r>
                      <a:endParaRPr lang="bg-BG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2014 </a:t>
                      </a:r>
                      <a:endParaRPr lang="bg-BG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Цел -  България 2020 г.</a:t>
                      </a:r>
                      <a:endParaRPr lang="bg-BG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Абсолютно  изменение за референтната година </a:t>
                      </a:r>
                      <a:endParaRPr lang="bg-BG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Средногодишно изменение</a:t>
                      </a:r>
                      <a:endParaRPr lang="bg-BG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Очаквано изменение до 2020 г.</a:t>
                      </a:r>
                      <a:endParaRPr lang="bg-BG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Очаквано изпълнение  към 2020 г.</a:t>
                      </a:r>
                      <a:endParaRPr lang="bg-BG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Количествена и качествена интерпретация</a:t>
                      </a:r>
                      <a:endParaRPr lang="bg-BG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</a:tr>
              <a:tr h="20092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мерна единица</a:t>
                      </a:r>
                      <a:endParaRPr lang="bg-BG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%</a:t>
                      </a:r>
                      <a:endParaRPr lang="bg-BG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%</a:t>
                      </a:r>
                      <a:endParaRPr lang="bg-BG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%</a:t>
                      </a:r>
                      <a:endParaRPr lang="bg-BG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%</a:t>
                      </a:r>
                      <a:endParaRPr lang="bg-BG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%</a:t>
                      </a:r>
                      <a:endParaRPr lang="bg-BG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п. п.</a:t>
                      </a:r>
                      <a:endParaRPr lang="bg-BG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п. п.</a:t>
                      </a:r>
                      <a:endParaRPr lang="bg-BG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п. п.</a:t>
                      </a:r>
                      <a:endParaRPr lang="bg-BG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%</a:t>
                      </a:r>
                      <a:endParaRPr lang="bg-BG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текст</a:t>
                      </a:r>
                      <a:endParaRPr lang="bg-BG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/>
                </a:tc>
              </a:tr>
              <a:tr h="334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Заетост сред населението на 20 -64 год.</a:t>
                      </a:r>
                      <a:endParaRPr lang="bg-BG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62,9</a:t>
                      </a:r>
                      <a:endParaRPr lang="bg-BG" sz="1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63,0</a:t>
                      </a:r>
                      <a:endParaRPr lang="bg-BG" sz="1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63,5</a:t>
                      </a:r>
                      <a:endParaRPr lang="bg-BG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65,1</a:t>
                      </a:r>
                      <a:endParaRPr lang="bg-BG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</a:rPr>
                        <a:t>76,0</a:t>
                      </a:r>
                      <a:endParaRPr lang="bg-BG" sz="14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1,6</a:t>
                      </a:r>
                      <a:endParaRPr lang="bg-BG" sz="1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0,7</a:t>
                      </a:r>
                      <a:endParaRPr lang="bg-BG" sz="1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4,4</a:t>
                      </a:r>
                      <a:endParaRPr lang="bg-BG" sz="1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69,5</a:t>
                      </a:r>
                      <a:endParaRPr lang="bg-BG" sz="1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</a:rPr>
                        <a:t>91.4% - Известен напредък</a:t>
                      </a:r>
                      <a:endParaRPr lang="bg-BG" sz="14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</a:tr>
            </a:tbl>
          </a:graphicData>
        </a:graphic>
      </p:graphicFrame>
      <p:sp>
        <p:nvSpPr>
          <p:cNvPr id="10" name="Content Placeholder 4"/>
          <p:cNvSpPr txBox="1">
            <a:spLocks/>
          </p:cNvSpPr>
          <p:nvPr/>
        </p:nvSpPr>
        <p:spPr>
          <a:xfrm>
            <a:off x="211854" y="3886200"/>
            <a:ext cx="8720291" cy="533400"/>
          </a:xfrm>
          <a:prstGeom prst="rect">
            <a:avLst/>
          </a:prstGeom>
        </p:spPr>
        <p:txBody>
          <a:bodyPr vert="horz" lIns="98462" tIns="49232" rIns="98462" bIns="49232" rtlCol="0" anchor="ctr">
            <a:noAutofit/>
          </a:bodyPr>
          <a:lstStyle>
            <a:lvl1pPr marL="369238" indent="-369238" algn="l" defTabSz="98463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016" indent="-307697" algn="l" defTabSz="98463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30792" indent="-246159" algn="l" defTabSz="98463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23110" indent="-246159" algn="l" defTabSz="98463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5426" indent="-246159" algn="l" defTabSz="98463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07742" indent="-246159" algn="l" defTabSz="98463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0060" indent="-246159" algn="l" defTabSz="98463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92377" indent="-246159" algn="l" defTabSz="98463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84695" indent="-246159" algn="l" defTabSz="98463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  <a:tabLst>
                <a:tab pos="536575" algn="l"/>
              </a:tabLst>
            </a:pPr>
            <a:r>
              <a:rPr lang="bg-BG" sz="3200" dirty="0" smtClean="0">
                <a:solidFill>
                  <a:schemeClr val="accent5">
                    <a:lumMod val="75000"/>
                  </a:schemeClr>
                </a:solidFill>
              </a:rPr>
              <a:t>Постигнат </a:t>
            </a:r>
            <a:r>
              <a:rPr lang="bg-BG" sz="3200" b="1" i="1" dirty="0" smtClean="0">
                <a:solidFill>
                  <a:schemeClr val="accent5">
                    <a:lumMod val="75000"/>
                  </a:schemeClr>
                </a:solidFill>
              </a:rPr>
              <a:t>ограничен напредък </a:t>
            </a:r>
            <a:r>
              <a:rPr lang="bg-BG" sz="3200" dirty="0" smtClean="0">
                <a:solidFill>
                  <a:schemeClr val="accent5">
                    <a:lumMod val="75000"/>
                  </a:schemeClr>
                </a:solidFill>
              </a:rPr>
              <a:t>за целта …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536302"/>
              </p:ext>
            </p:extLst>
          </p:nvPr>
        </p:nvGraphicFramePr>
        <p:xfrm>
          <a:off x="292971" y="4419600"/>
          <a:ext cx="8558058" cy="23073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0640"/>
                <a:gridCol w="398240"/>
                <a:gridCol w="387114"/>
                <a:gridCol w="398240"/>
                <a:gridCol w="384771"/>
                <a:gridCol w="601461"/>
                <a:gridCol w="890182"/>
                <a:gridCol w="667638"/>
                <a:gridCol w="644210"/>
                <a:gridCol w="667638"/>
                <a:gridCol w="1267924"/>
              </a:tblGrid>
              <a:tr h="10077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 </a:t>
                      </a:r>
                      <a:endParaRPr lang="bg-BG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</a:rPr>
                        <a:t>2011 </a:t>
                      </a:r>
                      <a:endParaRPr lang="bg-BG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</a:rPr>
                        <a:t>2012</a:t>
                      </a:r>
                      <a:endParaRPr lang="bg-BG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</a:rPr>
                        <a:t>2013</a:t>
                      </a:r>
                      <a:endParaRPr lang="bg-BG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</a:rPr>
                        <a:t>2014</a:t>
                      </a:r>
                      <a:endParaRPr lang="bg-BG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Цел -  България 2020 г.</a:t>
                      </a:r>
                      <a:endParaRPr lang="bg-BG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Абсолютно  изменение за референтната година </a:t>
                      </a:r>
                      <a:endParaRPr lang="bg-BG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Средногодишно изменение</a:t>
                      </a:r>
                      <a:endParaRPr lang="bg-BG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Очаквано изменение до 2020 г.</a:t>
                      </a:r>
                      <a:endParaRPr lang="bg-BG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Очаквано изпълнение  към 2020 г.</a:t>
                      </a:r>
                      <a:endParaRPr lang="bg-BG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Количествена и качествена интерпретация</a:t>
                      </a:r>
                      <a:endParaRPr lang="bg-BG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</a:tr>
              <a:tr h="23784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мерна единица</a:t>
                      </a:r>
                      <a:endParaRPr lang="bg-BG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%</a:t>
                      </a:r>
                      <a:endParaRPr lang="bg-BG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%</a:t>
                      </a:r>
                      <a:endParaRPr lang="bg-BG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%</a:t>
                      </a:r>
                      <a:endParaRPr lang="bg-BG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%</a:t>
                      </a:r>
                      <a:endParaRPr lang="bg-BG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%</a:t>
                      </a:r>
                      <a:endParaRPr lang="bg-BG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п. п.</a:t>
                      </a:r>
                      <a:endParaRPr lang="bg-BG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п. п.</a:t>
                      </a:r>
                      <a:endParaRPr lang="bg-BG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п. п.</a:t>
                      </a:r>
                      <a:endParaRPr lang="bg-BG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%</a:t>
                      </a:r>
                      <a:endParaRPr lang="bg-BG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текст</a:t>
                      </a:r>
                      <a:endParaRPr lang="bg-BG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/>
                </a:tc>
              </a:tr>
              <a:tr h="937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Участие на населението на възраст 25-64 години в ученето през целия живот, по данни на НРС (LFS).</a:t>
                      </a:r>
                      <a:endParaRPr lang="bg-BG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1,3</a:t>
                      </a:r>
                      <a:endParaRPr lang="bg-BG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1,5</a:t>
                      </a:r>
                      <a:endParaRPr lang="bg-BG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1,7</a:t>
                      </a:r>
                      <a:endParaRPr lang="bg-BG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1,8</a:t>
                      </a:r>
                      <a:endParaRPr lang="bg-BG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</a:rPr>
                        <a:t>5,0</a:t>
                      </a:r>
                      <a:endParaRPr lang="bg-BG" sz="14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0,1</a:t>
                      </a:r>
                      <a:endParaRPr lang="bg-BG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0,17</a:t>
                      </a:r>
                      <a:endParaRPr lang="bg-BG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1,0</a:t>
                      </a:r>
                      <a:endParaRPr lang="bg-BG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2,8</a:t>
                      </a:r>
                      <a:endParaRPr lang="bg-BG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</a:rPr>
                        <a:t>56,0% - Ограничен напредък</a:t>
                      </a:r>
                      <a:endParaRPr lang="bg-BG" sz="14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573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9144000" cy="1066798"/>
          </a:xfrm>
        </p:spPr>
        <p:txBody>
          <a:bodyPr>
            <a:noAutofit/>
          </a:bodyPr>
          <a:lstStyle/>
          <a:p>
            <a:pPr>
              <a:lnSpc>
                <a:spcPts val="4307"/>
              </a:lnSpc>
            </a:pPr>
            <a:r>
              <a:rPr lang="bg-BG" sz="3600" b="1" dirty="0" smtClean="0">
                <a:solidFill>
                  <a:schemeClr val="accent5">
                    <a:lumMod val="75000"/>
                  </a:schemeClr>
                </a:solidFill>
              </a:rPr>
              <a:t>Изпълнение </a:t>
            </a:r>
            <a:r>
              <a:rPr lang="bg-BG" sz="3600" b="1" dirty="0">
                <a:solidFill>
                  <a:schemeClr val="accent5">
                    <a:lumMod val="75000"/>
                  </a:schemeClr>
                </a:solidFill>
              </a:rPr>
              <a:t>на стратегическите цели </a:t>
            </a:r>
            <a:r>
              <a:rPr lang="bg-BG" sz="36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bg-BG" sz="36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bg-BG" sz="3600" b="1" dirty="0" smtClean="0">
                <a:solidFill>
                  <a:schemeClr val="accent5">
                    <a:lumMod val="75000"/>
                  </a:schemeClr>
                </a:solidFill>
              </a:rPr>
              <a:t>и </a:t>
            </a:r>
            <a:r>
              <a:rPr lang="bg-BG" sz="3600" b="1" dirty="0">
                <a:solidFill>
                  <a:schemeClr val="accent5">
                    <a:lumMod val="75000"/>
                  </a:schemeClr>
                </a:solidFill>
              </a:rPr>
              <a:t>показателите за </a:t>
            </a:r>
            <a:r>
              <a:rPr lang="bg-BG" sz="3600" b="1" dirty="0" smtClean="0">
                <a:solidFill>
                  <a:schemeClr val="accent5">
                    <a:lumMod val="75000"/>
                  </a:schemeClr>
                </a:solidFill>
              </a:rPr>
              <a:t>напредък (3)</a:t>
            </a:r>
            <a:endParaRPr lang="bg-BG" sz="7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93" y="955"/>
            <a:ext cx="684213" cy="67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285351" y="1066800"/>
            <a:ext cx="8573299" cy="533400"/>
          </a:xfrm>
        </p:spPr>
        <p:txBody>
          <a:bodyPr anchor="ctr">
            <a:noAutofit/>
          </a:bodyPr>
          <a:lstStyle/>
          <a:p>
            <a:pPr marL="0" indent="0" algn="just">
              <a:buNone/>
              <a:tabLst>
                <a:tab pos="536575" algn="l"/>
              </a:tabLst>
            </a:pPr>
            <a:r>
              <a:rPr lang="bg-BG" sz="2800" dirty="0" smtClean="0">
                <a:solidFill>
                  <a:schemeClr val="accent5">
                    <a:lumMod val="75000"/>
                  </a:schemeClr>
                </a:solidFill>
              </a:rPr>
              <a:t>Отчитане на </a:t>
            </a:r>
            <a:r>
              <a:rPr lang="bg-BG" sz="2800" b="1" i="1" dirty="0" smtClean="0">
                <a:solidFill>
                  <a:schemeClr val="accent5">
                    <a:lumMod val="75000"/>
                  </a:schemeClr>
                </a:solidFill>
              </a:rPr>
              <a:t>липса на напредък </a:t>
            </a:r>
            <a:r>
              <a:rPr lang="bg-BG" sz="2800" dirty="0" smtClean="0">
                <a:solidFill>
                  <a:schemeClr val="accent5">
                    <a:lumMod val="75000"/>
                  </a:schemeClr>
                </a:solidFill>
              </a:rPr>
              <a:t>за три цели … 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48804"/>
              </p:ext>
            </p:extLst>
          </p:nvPr>
        </p:nvGraphicFramePr>
        <p:xfrm>
          <a:off x="323450" y="1676400"/>
          <a:ext cx="8497100" cy="49917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4610"/>
                <a:gridCol w="395403"/>
                <a:gridCol w="384357"/>
                <a:gridCol w="395403"/>
                <a:gridCol w="382030"/>
                <a:gridCol w="597177"/>
                <a:gridCol w="883842"/>
                <a:gridCol w="662882"/>
                <a:gridCol w="639621"/>
                <a:gridCol w="662882"/>
                <a:gridCol w="1258893"/>
              </a:tblGrid>
              <a:tr h="0">
                <a:tc gridSpan="1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bg-BG" sz="500" dirty="0">
                        <a:effectLst/>
                        <a:latin typeface="Calibri"/>
                      </a:endParaRPr>
                    </a:p>
                  </a:txBody>
                  <a:tcPr marL="18306" marR="18306" marT="0" marB="0" anchor="b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6790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50" dirty="0">
                          <a:effectLst/>
                        </a:rPr>
                        <a:t> </a:t>
                      </a:r>
                      <a:endParaRPr lang="bg-BG" sz="11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50" dirty="0" smtClean="0">
                          <a:effectLst/>
                        </a:rPr>
                        <a:t>2011 </a:t>
                      </a:r>
                      <a:endParaRPr lang="bg-BG" sz="11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50" dirty="0" smtClean="0">
                          <a:effectLst/>
                        </a:rPr>
                        <a:t>2012</a:t>
                      </a:r>
                      <a:endParaRPr lang="bg-BG" sz="11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50" dirty="0" smtClean="0">
                          <a:effectLst/>
                        </a:rPr>
                        <a:t>2013</a:t>
                      </a:r>
                      <a:endParaRPr lang="bg-BG" sz="11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50" dirty="0" smtClean="0">
                          <a:effectLst/>
                        </a:rPr>
                        <a:t>2014</a:t>
                      </a:r>
                      <a:endParaRPr lang="bg-BG" sz="11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50" dirty="0">
                          <a:effectLst/>
                        </a:rPr>
                        <a:t>Цел -  България 2020 г.</a:t>
                      </a:r>
                      <a:endParaRPr lang="bg-BG" sz="11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50" dirty="0">
                          <a:effectLst/>
                        </a:rPr>
                        <a:t>Абсолютно  изменение за референтната година </a:t>
                      </a:r>
                      <a:endParaRPr lang="bg-BG" sz="11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50" dirty="0">
                          <a:effectLst/>
                        </a:rPr>
                        <a:t>Средногодишно изменение</a:t>
                      </a:r>
                      <a:endParaRPr lang="bg-BG" sz="11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50" dirty="0">
                          <a:effectLst/>
                        </a:rPr>
                        <a:t>Очаквано изменение до 2020 г.</a:t>
                      </a:r>
                      <a:endParaRPr lang="bg-BG" sz="11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50" dirty="0">
                          <a:effectLst/>
                        </a:rPr>
                        <a:t>Очаквано изпълнение  към 2020 г.</a:t>
                      </a:r>
                      <a:endParaRPr lang="bg-BG" sz="11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50" dirty="0">
                          <a:effectLst/>
                        </a:rPr>
                        <a:t>Количествена и качествена интерпретация</a:t>
                      </a:r>
                      <a:endParaRPr lang="bg-BG" sz="11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</a:tr>
              <a:tr h="20092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150" dirty="0">
                          <a:effectLst/>
                        </a:rPr>
                        <a:t>мерна единица</a:t>
                      </a:r>
                      <a:endParaRPr lang="bg-BG" sz="11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150" dirty="0">
                          <a:effectLst/>
                        </a:rPr>
                        <a:t>%</a:t>
                      </a:r>
                      <a:endParaRPr lang="bg-BG" sz="11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150" dirty="0">
                          <a:effectLst/>
                        </a:rPr>
                        <a:t>%</a:t>
                      </a:r>
                      <a:endParaRPr lang="bg-BG" sz="11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150">
                          <a:effectLst/>
                        </a:rPr>
                        <a:t>%</a:t>
                      </a:r>
                      <a:endParaRPr lang="bg-BG" sz="115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150">
                          <a:effectLst/>
                        </a:rPr>
                        <a:t>%</a:t>
                      </a:r>
                      <a:endParaRPr lang="bg-BG" sz="115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150">
                          <a:effectLst/>
                        </a:rPr>
                        <a:t>%</a:t>
                      </a:r>
                      <a:endParaRPr lang="bg-BG" sz="115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150">
                          <a:effectLst/>
                        </a:rPr>
                        <a:t>п. п.</a:t>
                      </a:r>
                      <a:endParaRPr lang="bg-BG" sz="115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150" dirty="0">
                          <a:effectLst/>
                        </a:rPr>
                        <a:t>п. п.</a:t>
                      </a:r>
                      <a:endParaRPr lang="bg-BG" sz="11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150" dirty="0">
                          <a:effectLst/>
                        </a:rPr>
                        <a:t>п. п.</a:t>
                      </a:r>
                      <a:endParaRPr lang="bg-BG" sz="11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150" dirty="0">
                          <a:effectLst/>
                        </a:rPr>
                        <a:t>%</a:t>
                      </a:r>
                      <a:endParaRPr lang="bg-BG" sz="11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150">
                          <a:effectLst/>
                        </a:rPr>
                        <a:t>текст</a:t>
                      </a:r>
                      <a:endParaRPr lang="bg-BG" sz="115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/>
                </a:tc>
              </a:tr>
              <a:tr h="6790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50" dirty="0">
                          <a:effectLst/>
                        </a:rPr>
                        <a:t>Участие в предучилищното възпитание и подготовка на деца на възраст от 4 г. до постъпване в първи клас, като % от съответната възрастова група.</a:t>
                      </a:r>
                      <a:endParaRPr lang="bg-BG" sz="11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150" dirty="0">
                          <a:effectLst/>
                        </a:rPr>
                        <a:t>86,6</a:t>
                      </a:r>
                      <a:endParaRPr lang="bg-BG" sz="11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150" dirty="0">
                          <a:effectLst/>
                        </a:rPr>
                        <a:t>87,1</a:t>
                      </a:r>
                      <a:endParaRPr lang="bg-BG" sz="11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150" dirty="0">
                          <a:effectLst/>
                        </a:rPr>
                        <a:t>89,3</a:t>
                      </a:r>
                      <a:endParaRPr lang="bg-BG" sz="11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150" dirty="0">
                          <a:effectLst/>
                        </a:rPr>
                        <a:t>89,2</a:t>
                      </a:r>
                      <a:endParaRPr lang="bg-BG" sz="11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150" b="1" dirty="0">
                          <a:effectLst/>
                        </a:rPr>
                        <a:t>90,0</a:t>
                      </a:r>
                      <a:endParaRPr lang="bg-BG" sz="115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150" dirty="0">
                          <a:effectLst/>
                        </a:rPr>
                        <a:t>0,1</a:t>
                      </a:r>
                      <a:endParaRPr lang="bg-BG" sz="11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150" dirty="0">
                          <a:effectLst/>
                        </a:rPr>
                        <a:t>0,9</a:t>
                      </a:r>
                      <a:endParaRPr lang="bg-BG" sz="11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150" dirty="0">
                          <a:effectLst/>
                        </a:rPr>
                        <a:t>5,2</a:t>
                      </a:r>
                      <a:endParaRPr lang="bg-BG" sz="11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150" dirty="0">
                          <a:effectLst/>
                        </a:rPr>
                        <a:t>94,4</a:t>
                      </a:r>
                      <a:endParaRPr lang="bg-BG" sz="11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50" b="1" dirty="0">
                          <a:effectLst/>
                        </a:rPr>
                        <a:t>Липса на </a:t>
                      </a:r>
                      <a:r>
                        <a:rPr lang="bg-BG" sz="1150" b="1" dirty="0" smtClean="0">
                          <a:effectLst/>
                        </a:rPr>
                        <a:t>напредък </a:t>
                      </a:r>
                      <a:r>
                        <a:rPr lang="bg-BG" sz="1150" b="1" dirty="0">
                          <a:effectLst/>
                        </a:rPr>
                        <a:t>с възможно постигане на целта</a:t>
                      </a:r>
                      <a:endParaRPr lang="bg-BG" sz="115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</a:tr>
              <a:tr h="811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50" dirty="0">
                          <a:effectLst/>
                        </a:rPr>
                        <a:t>Преждевременно напуснали образование и обучение на възраст 18-24 години, по данни на НРС (LFS</a:t>
                      </a:r>
                      <a:r>
                        <a:rPr lang="bg-BG" sz="1150" dirty="0" smtClean="0">
                          <a:effectLst/>
                        </a:rPr>
                        <a:t>)</a:t>
                      </a:r>
                      <a:endParaRPr lang="bg-BG" sz="11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150" dirty="0">
                          <a:effectLst/>
                        </a:rPr>
                        <a:t>11,8</a:t>
                      </a:r>
                      <a:endParaRPr lang="bg-BG" sz="11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150" dirty="0">
                          <a:effectLst/>
                        </a:rPr>
                        <a:t>12,5</a:t>
                      </a:r>
                      <a:endParaRPr lang="bg-BG" sz="11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150" dirty="0">
                          <a:effectLst/>
                        </a:rPr>
                        <a:t>12,5</a:t>
                      </a:r>
                      <a:endParaRPr lang="bg-BG" sz="11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150" dirty="0">
                          <a:effectLst/>
                        </a:rPr>
                        <a:t>12,9</a:t>
                      </a:r>
                      <a:endParaRPr lang="bg-BG" sz="11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150" b="1" dirty="0">
                          <a:effectLst/>
                        </a:rPr>
                        <a:t>11,0</a:t>
                      </a:r>
                      <a:endParaRPr lang="bg-BG" sz="115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150" dirty="0">
                          <a:effectLst/>
                        </a:rPr>
                        <a:t>0,4</a:t>
                      </a:r>
                      <a:endParaRPr lang="bg-BG" sz="11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150" dirty="0">
                          <a:effectLst/>
                        </a:rPr>
                        <a:t>0,4</a:t>
                      </a:r>
                      <a:endParaRPr lang="bg-BG" sz="11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150" dirty="0">
                          <a:effectLst/>
                        </a:rPr>
                        <a:t>2,</a:t>
                      </a:r>
                      <a:r>
                        <a:rPr lang="bg-BG" sz="1150" dirty="0" err="1">
                          <a:effectLst/>
                        </a:rPr>
                        <a:t>2</a:t>
                      </a:r>
                      <a:endParaRPr lang="bg-BG" sz="11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150" dirty="0">
                          <a:effectLst/>
                        </a:rPr>
                        <a:t>15,1</a:t>
                      </a:r>
                      <a:endParaRPr lang="bg-BG" sz="11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50" b="1" dirty="0">
                          <a:effectLst/>
                        </a:rPr>
                        <a:t>Липса на напредък </a:t>
                      </a:r>
                      <a:r>
                        <a:rPr lang="bg-BG" sz="1150" b="1" dirty="0" smtClean="0">
                          <a:effectLst/>
                        </a:rPr>
                        <a:t>със </a:t>
                      </a:r>
                      <a:r>
                        <a:rPr lang="bg-BG" sz="1150" b="1" dirty="0">
                          <a:effectLst/>
                        </a:rPr>
                        <a:t>силно отдалечаване от целта</a:t>
                      </a:r>
                      <a:endParaRPr lang="bg-BG" sz="115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</a:tr>
              <a:tr h="1196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50" dirty="0">
                          <a:effectLst/>
                        </a:rPr>
                        <a:t>Дял  на придобилите степен на професионална квалификация (СПК) в областите „Информатика”, „Техника”, „Производство и преработка” и „Архитектура и строителство” от общия брой на придобилите СПК в училищната образователна система</a:t>
                      </a:r>
                      <a:endParaRPr lang="bg-BG" sz="11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150">
                          <a:effectLst/>
                        </a:rPr>
                        <a:t>51,3</a:t>
                      </a:r>
                      <a:endParaRPr lang="bg-BG" sz="115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150" dirty="0">
                          <a:effectLst/>
                        </a:rPr>
                        <a:t>48,6</a:t>
                      </a:r>
                      <a:endParaRPr lang="bg-BG" sz="11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150" dirty="0">
                          <a:effectLst/>
                        </a:rPr>
                        <a:t>46,4</a:t>
                      </a:r>
                      <a:endParaRPr lang="bg-BG" sz="11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150">
                          <a:effectLst/>
                        </a:rPr>
                        <a:t>45,4</a:t>
                      </a:r>
                      <a:endParaRPr lang="bg-BG" sz="115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150" b="1" dirty="0">
                          <a:effectLst/>
                        </a:rPr>
                        <a:t>60,0</a:t>
                      </a:r>
                      <a:endParaRPr lang="bg-BG" sz="115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150" dirty="0">
                          <a:effectLst/>
                        </a:rPr>
                        <a:t>-1,0</a:t>
                      </a:r>
                      <a:endParaRPr lang="bg-BG" sz="11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150">
                          <a:effectLst/>
                        </a:rPr>
                        <a:t>-2,0</a:t>
                      </a:r>
                      <a:endParaRPr lang="bg-BG" sz="115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150">
                          <a:effectLst/>
                        </a:rPr>
                        <a:t>-12,0</a:t>
                      </a:r>
                      <a:endParaRPr lang="bg-BG" sz="115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150" dirty="0">
                          <a:effectLst/>
                        </a:rPr>
                        <a:t>33,4</a:t>
                      </a:r>
                      <a:endParaRPr lang="bg-BG" sz="11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50" b="1" dirty="0">
                          <a:effectLst/>
                        </a:rPr>
                        <a:t>Липса на </a:t>
                      </a:r>
                      <a:r>
                        <a:rPr lang="bg-BG" sz="1150" b="1" dirty="0" smtClean="0">
                          <a:effectLst/>
                        </a:rPr>
                        <a:t>напредък </a:t>
                      </a:r>
                      <a:r>
                        <a:rPr lang="bg-BG" sz="1150" b="1" dirty="0">
                          <a:effectLst/>
                        </a:rPr>
                        <a:t>със силно отдалечаване от целта</a:t>
                      </a:r>
                      <a:endParaRPr lang="bg-BG" sz="115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251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228725"/>
          </a:xfrm>
        </p:spPr>
        <p:txBody>
          <a:bodyPr>
            <a:noAutofit/>
          </a:bodyPr>
          <a:lstStyle/>
          <a:p>
            <a:r>
              <a:rPr lang="bg-BG" altLang="bg-BG" sz="2300" b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Осем области на въздействие от НСУЦЖ, вкл. с дефинирани цели към всяка от тях, осигуряващи постигането на националните стратегически цели:</a:t>
            </a:r>
            <a:endParaRPr lang="bg-BG" altLang="bg-BG" sz="2300" dirty="0" smtClean="0">
              <a:solidFill>
                <a:schemeClr val="accent5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55575" y="1268413"/>
            <a:ext cx="8785225" cy="511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4625" indent="-174625" algn="just">
              <a:buClrTx/>
              <a:buFont typeface="+mj-lt"/>
              <a:buAutoNum type="arabicPeriod"/>
              <a:defRPr/>
            </a:pPr>
            <a:r>
              <a:rPr lang="bg-BG" sz="1700" b="1" dirty="0">
                <a:solidFill>
                  <a:schemeClr val="accent5">
                    <a:lumMod val="50000"/>
                  </a:schemeClr>
                </a:solidFill>
              </a:rPr>
              <a:t>Осигуряване на условия за преход</a:t>
            </a:r>
            <a:r>
              <a:rPr lang="bg-BG" sz="1700" dirty="0">
                <a:solidFill>
                  <a:schemeClr val="accent5">
                    <a:lumMod val="50000"/>
                  </a:schemeClr>
                </a:solidFill>
              </a:rPr>
              <a:t> към функционираща система за учене през целия </a:t>
            </a:r>
            <a:r>
              <a:rPr lang="bg-BG" sz="1700" dirty="0" smtClean="0">
                <a:solidFill>
                  <a:schemeClr val="accent5">
                    <a:lumMod val="50000"/>
                  </a:schemeClr>
                </a:solidFill>
              </a:rPr>
              <a:t>живот;</a:t>
            </a:r>
            <a:endParaRPr lang="bg-BG" sz="1700" dirty="0">
              <a:solidFill>
                <a:schemeClr val="accent5">
                  <a:lumMod val="50000"/>
                </a:schemeClr>
              </a:solidFill>
            </a:endParaRPr>
          </a:p>
          <a:p>
            <a:pPr marL="174625" indent="-174625" algn="just">
              <a:buClrTx/>
              <a:buFont typeface="+mj-lt"/>
              <a:buAutoNum type="arabicPeriod"/>
              <a:defRPr/>
            </a:pPr>
            <a:r>
              <a:rPr lang="bg-BG" sz="1700" dirty="0">
                <a:solidFill>
                  <a:schemeClr val="accent5">
                    <a:lumMod val="50000"/>
                  </a:schemeClr>
                </a:solidFill>
              </a:rPr>
              <a:t>Осигуряване на условия за разширяване на обхвата и повишаване на качеството на </a:t>
            </a:r>
            <a:r>
              <a:rPr lang="bg-BG" sz="1700" b="1" dirty="0">
                <a:solidFill>
                  <a:schemeClr val="accent5">
                    <a:lumMod val="50000"/>
                  </a:schemeClr>
                </a:solidFill>
              </a:rPr>
              <a:t>предучилищното възпитание и </a:t>
            </a:r>
            <a:r>
              <a:rPr lang="bg-BG" sz="1700" b="1" dirty="0" smtClean="0">
                <a:solidFill>
                  <a:schemeClr val="accent5">
                    <a:lumMod val="50000"/>
                  </a:schemeClr>
                </a:solidFill>
              </a:rPr>
              <a:t>подготовка;</a:t>
            </a:r>
            <a:endParaRPr lang="bg-BG" sz="17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174625" indent="-174625" algn="just">
              <a:buClrTx/>
              <a:buFont typeface="+mj-lt"/>
              <a:buAutoNum type="arabicPeriod"/>
              <a:defRPr/>
            </a:pPr>
            <a:r>
              <a:rPr lang="bg-BG" sz="1700" dirty="0">
                <a:solidFill>
                  <a:schemeClr val="accent5">
                    <a:lumMod val="50000"/>
                  </a:schemeClr>
                </a:solidFill>
              </a:rPr>
              <a:t>Прилагане на комплексен подход за повишаване на образователните постижения и </a:t>
            </a:r>
            <a:r>
              <a:rPr lang="bg-BG" sz="1700" b="1" dirty="0">
                <a:solidFill>
                  <a:schemeClr val="accent5">
                    <a:lumMod val="50000"/>
                  </a:schemeClr>
                </a:solidFill>
              </a:rPr>
              <a:t>намаляване дела на преждевременно напусналите </a:t>
            </a:r>
            <a:r>
              <a:rPr lang="bg-BG" sz="1700" b="1" dirty="0" smtClean="0">
                <a:solidFill>
                  <a:schemeClr val="accent5">
                    <a:lumMod val="50000"/>
                  </a:schemeClr>
                </a:solidFill>
              </a:rPr>
              <a:t>училище;</a:t>
            </a:r>
            <a:endParaRPr lang="bg-BG" sz="17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174625" indent="-174625" algn="just">
              <a:buClrTx/>
              <a:buFont typeface="+mj-lt"/>
              <a:buAutoNum type="arabicPeriod"/>
              <a:defRPr/>
            </a:pPr>
            <a:r>
              <a:rPr lang="bg-BG" sz="1700" dirty="0">
                <a:solidFill>
                  <a:schemeClr val="accent5">
                    <a:lumMod val="50000"/>
                  </a:schemeClr>
                </a:solidFill>
              </a:rPr>
              <a:t>Повишаване на качеството на </a:t>
            </a:r>
            <a:r>
              <a:rPr lang="bg-BG" sz="1700" b="1" dirty="0">
                <a:solidFill>
                  <a:schemeClr val="accent5">
                    <a:lumMod val="50000"/>
                  </a:schemeClr>
                </a:solidFill>
              </a:rPr>
              <a:t>училищното образование и обучение </a:t>
            </a:r>
            <a:r>
              <a:rPr lang="bg-BG" sz="1700" dirty="0">
                <a:solidFill>
                  <a:schemeClr val="accent5">
                    <a:lumMod val="50000"/>
                  </a:schemeClr>
                </a:solidFill>
              </a:rPr>
              <a:t>за придобиване на ключовите компетентности, подобряване на постиженията на учещите и развитие на </a:t>
            </a:r>
            <a:r>
              <a:rPr lang="bg-BG" sz="1700" dirty="0" smtClean="0">
                <a:solidFill>
                  <a:schemeClr val="accent5">
                    <a:lumMod val="50000"/>
                  </a:schemeClr>
                </a:solidFill>
              </a:rPr>
              <a:t>личността;</a:t>
            </a:r>
            <a:endParaRPr lang="bg-BG" sz="1700" dirty="0">
              <a:solidFill>
                <a:schemeClr val="accent5">
                  <a:lumMod val="50000"/>
                </a:schemeClr>
              </a:solidFill>
            </a:endParaRPr>
          </a:p>
          <a:p>
            <a:pPr marL="174625" indent="-174625" algn="just">
              <a:buClrTx/>
              <a:buFont typeface="+mj-lt"/>
              <a:buAutoNum type="arabicPeriod"/>
              <a:defRPr/>
            </a:pPr>
            <a:r>
              <a:rPr lang="bg-BG" sz="1700" dirty="0">
                <a:solidFill>
                  <a:schemeClr val="accent5">
                    <a:lumMod val="50000"/>
                  </a:schemeClr>
                </a:solidFill>
              </a:rPr>
              <a:t>Повишаване на привлекателността и подобряване на качеството на </a:t>
            </a:r>
            <a:r>
              <a:rPr lang="bg-BG" sz="1700" b="1" dirty="0">
                <a:solidFill>
                  <a:schemeClr val="accent5">
                    <a:lumMod val="50000"/>
                  </a:schemeClr>
                </a:solidFill>
              </a:rPr>
              <a:t>професионалното образование и обучение</a:t>
            </a:r>
            <a:r>
              <a:rPr lang="bg-BG" sz="1700" dirty="0">
                <a:solidFill>
                  <a:schemeClr val="accent5">
                    <a:lumMod val="50000"/>
                  </a:schemeClr>
                </a:solidFill>
              </a:rPr>
              <a:t> за гарантиране на заетост и </a:t>
            </a:r>
            <a:r>
              <a:rPr lang="bg-BG" sz="1700" dirty="0" smtClean="0">
                <a:solidFill>
                  <a:schemeClr val="accent5">
                    <a:lumMod val="50000"/>
                  </a:schemeClr>
                </a:solidFill>
              </a:rPr>
              <a:t>конкурентоспособност;</a:t>
            </a:r>
            <a:endParaRPr lang="bg-BG" sz="1700" dirty="0">
              <a:solidFill>
                <a:schemeClr val="accent5">
                  <a:lumMod val="50000"/>
                </a:schemeClr>
              </a:solidFill>
            </a:endParaRPr>
          </a:p>
          <a:p>
            <a:pPr marL="174625" indent="-174625" algn="just">
              <a:buClrTx/>
              <a:buFont typeface="+mj-lt"/>
              <a:buAutoNum type="arabicPeriod"/>
              <a:defRPr/>
            </a:pPr>
            <a:r>
              <a:rPr lang="bg-BG" sz="1700" dirty="0">
                <a:solidFill>
                  <a:schemeClr val="accent5">
                    <a:lumMod val="50000"/>
                  </a:schemeClr>
                </a:solidFill>
              </a:rPr>
              <a:t>Модернизиране на </a:t>
            </a:r>
            <a:r>
              <a:rPr lang="bg-BG" sz="1700" b="1" dirty="0">
                <a:solidFill>
                  <a:schemeClr val="accent5">
                    <a:lumMod val="50000"/>
                  </a:schemeClr>
                </a:solidFill>
              </a:rPr>
              <a:t>висшето образование</a:t>
            </a:r>
            <a:r>
              <a:rPr lang="bg-BG" sz="1700" dirty="0">
                <a:solidFill>
                  <a:schemeClr val="accent5">
                    <a:lumMod val="50000"/>
                  </a:schemeClr>
                </a:solidFill>
              </a:rPr>
              <a:t>;</a:t>
            </a:r>
          </a:p>
          <a:p>
            <a:pPr marL="174625" indent="-174625" algn="just">
              <a:buClrTx/>
              <a:buFont typeface="+mj-lt"/>
              <a:buAutoNum type="arabicPeriod"/>
              <a:defRPr/>
            </a:pPr>
            <a:r>
              <a:rPr lang="bg-BG" sz="1700" dirty="0">
                <a:solidFill>
                  <a:schemeClr val="accent5">
                    <a:lumMod val="50000"/>
                  </a:schemeClr>
                </a:solidFill>
              </a:rPr>
              <a:t>Развитие на възможности за </a:t>
            </a:r>
            <a:r>
              <a:rPr lang="bg-BG" sz="1700" b="1" dirty="0">
                <a:solidFill>
                  <a:schemeClr val="accent5">
                    <a:lumMod val="50000"/>
                  </a:schemeClr>
                </a:solidFill>
              </a:rPr>
              <a:t>неформално и самостоятелно учене</a:t>
            </a:r>
            <a:r>
              <a:rPr lang="bg-BG" sz="1700" dirty="0">
                <a:solidFill>
                  <a:schemeClr val="accent5">
                    <a:lumMod val="50000"/>
                  </a:schemeClr>
                </a:solidFill>
              </a:rPr>
              <a:t> за личностно и професионално израстване. Нови възможности за добро качество на живот след приключване на трудовата кариера;</a:t>
            </a:r>
          </a:p>
          <a:p>
            <a:pPr marL="174625" indent="-174625" algn="just">
              <a:buClrTx/>
              <a:buFont typeface="+mj-lt"/>
              <a:buAutoNum type="arabicPeriod"/>
              <a:defRPr/>
            </a:pPr>
            <a:r>
              <a:rPr lang="bg-BG" sz="1700" dirty="0">
                <a:solidFill>
                  <a:schemeClr val="accent5">
                    <a:lumMod val="50000"/>
                  </a:schemeClr>
                </a:solidFill>
              </a:rPr>
              <a:t>Координиране на взаимодействието на </a:t>
            </a:r>
            <a:r>
              <a:rPr lang="bg-BG" sz="1700" b="1" dirty="0">
                <a:solidFill>
                  <a:schemeClr val="accent5">
                    <a:lumMod val="50000"/>
                  </a:schemeClr>
                </a:solidFill>
              </a:rPr>
              <a:t>заинтересованите страни</a:t>
            </a:r>
            <a:r>
              <a:rPr lang="bg-BG" sz="1700" dirty="0">
                <a:solidFill>
                  <a:schemeClr val="accent5">
                    <a:lumMod val="50000"/>
                  </a:schemeClr>
                </a:solidFill>
              </a:rPr>
              <a:t> за реализиране на политиката за учене през целия </a:t>
            </a:r>
            <a:r>
              <a:rPr lang="bg-BG" sz="1700" dirty="0" smtClean="0">
                <a:solidFill>
                  <a:schemeClr val="accent5">
                    <a:lumMod val="50000"/>
                  </a:schemeClr>
                </a:solidFill>
              </a:rPr>
              <a:t>живот.</a:t>
            </a:r>
            <a:endParaRPr lang="bg-BG" sz="1700" dirty="0">
              <a:solidFill>
                <a:schemeClr val="accent5">
                  <a:lumMod val="50000"/>
                </a:schemeClr>
              </a:solidFill>
            </a:endParaRP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endParaRPr lang="bg-BG" altLang="bg-BG" sz="2400" b="1" dirty="0" smtClean="0"/>
          </a:p>
          <a:p>
            <a:pPr eaLnBrk="1" hangingPunct="1">
              <a:defRPr/>
            </a:pPr>
            <a:endParaRPr lang="bg-BG" altLang="bg-BG" sz="2400" b="1" dirty="0" smtClean="0"/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bg-BG" altLang="bg-BG" b="1" dirty="0" smtClean="0"/>
              <a:t>			</a:t>
            </a:r>
          </a:p>
          <a:p>
            <a:pPr eaLnBrk="1" hangingPunct="1">
              <a:defRPr/>
            </a:pPr>
            <a:endParaRPr lang="bg-BG" altLang="bg-BG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3" y="5850413"/>
            <a:ext cx="104360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9367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268761"/>
          </a:xfrm>
        </p:spPr>
        <p:txBody>
          <a:bodyPr>
            <a:noAutofit/>
          </a:bodyPr>
          <a:lstStyle/>
          <a:p>
            <a:pPr>
              <a:tabLst>
                <a:tab pos="0" algn="l"/>
              </a:tabLst>
            </a:pPr>
            <a:r>
              <a:rPr lang="bg-BG" sz="3600" b="1" dirty="0">
                <a:solidFill>
                  <a:schemeClr val="accent5">
                    <a:lumMod val="50000"/>
                  </a:schemeClr>
                </a:solidFill>
              </a:rPr>
              <a:t>Напредък по конкретните цели </a:t>
            </a:r>
            <a:r>
              <a:rPr lang="bg-BG" sz="3600" b="1" dirty="0" smtClean="0">
                <a:solidFill>
                  <a:schemeClr val="accent5">
                    <a:lumMod val="50000"/>
                  </a:schemeClr>
                </a:solidFill>
              </a:rPr>
              <a:t>на</a:t>
            </a:r>
            <a:br>
              <a:rPr lang="bg-BG" sz="36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bg-BG" sz="3600" b="1" dirty="0" smtClean="0">
                <a:solidFill>
                  <a:schemeClr val="accent5">
                    <a:lumMod val="50000"/>
                  </a:schemeClr>
                </a:solidFill>
              </a:rPr>
              <a:t>отделните </a:t>
            </a:r>
            <a:r>
              <a:rPr lang="bg-BG" sz="3600" b="1" dirty="0">
                <a:solidFill>
                  <a:schemeClr val="accent5">
                    <a:lumMod val="50000"/>
                  </a:schemeClr>
                </a:solidFill>
              </a:rPr>
              <a:t>области на </a:t>
            </a:r>
            <a:r>
              <a:rPr lang="bg-BG" sz="3600" b="1" dirty="0" smtClean="0">
                <a:solidFill>
                  <a:schemeClr val="accent5">
                    <a:lumMod val="50000"/>
                  </a:schemeClr>
                </a:solidFill>
              </a:rPr>
              <a:t>въздействие (ОВ)</a:t>
            </a:r>
            <a:endParaRPr lang="bg-BG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143000"/>
            <a:ext cx="8640960" cy="5040563"/>
          </a:xfrm>
        </p:spPr>
        <p:txBody>
          <a:bodyPr>
            <a:noAutofit/>
          </a:bodyPr>
          <a:lstStyle/>
          <a:p>
            <a:pPr marL="182563" indent="-182563" algn="just">
              <a:tabLst>
                <a:tab pos="182563" algn="l"/>
              </a:tabLst>
            </a:pPr>
            <a:r>
              <a:rPr lang="bg-BG" sz="2300" dirty="0">
                <a:solidFill>
                  <a:schemeClr val="accent5">
                    <a:lumMod val="50000"/>
                  </a:schemeClr>
                </a:solidFill>
              </a:rPr>
              <a:t>Единствената област на въздействие, в която е постигнат </a:t>
            </a:r>
            <a:r>
              <a:rPr lang="bg-BG" sz="2300" b="1" i="1" dirty="0">
                <a:solidFill>
                  <a:schemeClr val="accent5">
                    <a:lumMod val="50000"/>
                  </a:schemeClr>
                </a:solidFill>
              </a:rPr>
              <a:t>напредък</a:t>
            </a:r>
            <a:r>
              <a:rPr lang="bg-BG" sz="2300" dirty="0">
                <a:solidFill>
                  <a:schemeClr val="accent5">
                    <a:lumMod val="50000"/>
                  </a:schemeClr>
                </a:solidFill>
              </a:rPr>
              <a:t>, е </a:t>
            </a:r>
            <a:r>
              <a:rPr lang="bg-BG" sz="2300" b="1" dirty="0" smtClean="0">
                <a:solidFill>
                  <a:schemeClr val="accent5">
                    <a:lumMod val="50000"/>
                  </a:schemeClr>
                </a:solidFill>
              </a:rPr>
              <a:t>ОВ 8 </a:t>
            </a:r>
            <a:r>
              <a:rPr lang="bg-BG" sz="2300" dirty="0" smtClean="0">
                <a:solidFill>
                  <a:schemeClr val="accent5">
                    <a:lumMod val="50000"/>
                  </a:schemeClr>
                </a:solidFill>
              </a:rPr>
              <a:t>„Координиране </a:t>
            </a:r>
            <a:r>
              <a:rPr lang="bg-BG" sz="2300" dirty="0">
                <a:solidFill>
                  <a:schemeClr val="accent5">
                    <a:lumMod val="50000"/>
                  </a:schemeClr>
                </a:solidFill>
              </a:rPr>
              <a:t>на взаимодействието на заинтересованите страни за реализиране на политиката за учене през целия живот</a:t>
            </a:r>
            <a:r>
              <a:rPr lang="bg-BG" sz="2300" dirty="0" smtClean="0">
                <a:solidFill>
                  <a:schemeClr val="accent5">
                    <a:lumMod val="50000"/>
                  </a:schemeClr>
                </a:solidFill>
              </a:rPr>
              <a:t>”;</a:t>
            </a:r>
          </a:p>
          <a:p>
            <a:pPr marL="182563" indent="-182563" algn="just">
              <a:tabLst>
                <a:tab pos="182563" algn="l"/>
              </a:tabLst>
            </a:pPr>
            <a:r>
              <a:rPr lang="bg-BG" sz="2300" dirty="0" smtClean="0">
                <a:solidFill>
                  <a:schemeClr val="accent5">
                    <a:lumMod val="50000"/>
                  </a:schemeClr>
                </a:solidFill>
              </a:rPr>
              <a:t>В </a:t>
            </a:r>
            <a:r>
              <a:rPr lang="bg-BG" sz="2300" dirty="0">
                <a:solidFill>
                  <a:schemeClr val="accent5">
                    <a:lumMod val="50000"/>
                  </a:schemeClr>
                </a:solidFill>
              </a:rPr>
              <a:t>пет от областите на въздействие </a:t>
            </a:r>
            <a:r>
              <a:rPr lang="bg-BG" sz="2300" b="1" dirty="0" smtClean="0">
                <a:solidFill>
                  <a:schemeClr val="accent5">
                    <a:lumMod val="50000"/>
                  </a:schemeClr>
                </a:solidFill>
              </a:rPr>
              <a:t>(ОВ 1, ОВ 2, ОВ 4, ОВ 5, ОВ 6 )</a:t>
            </a:r>
            <a:r>
              <a:rPr lang="bg-BG" sz="2300" dirty="0" smtClean="0">
                <a:solidFill>
                  <a:schemeClr val="accent5">
                    <a:lumMod val="50000"/>
                  </a:schemeClr>
                </a:solidFill>
              </a:rPr>
              <a:t>е </a:t>
            </a:r>
            <a:r>
              <a:rPr lang="bg-BG" sz="2300" dirty="0">
                <a:solidFill>
                  <a:schemeClr val="accent5">
                    <a:lumMod val="50000"/>
                  </a:schemeClr>
                </a:solidFill>
              </a:rPr>
              <a:t>постигнат </a:t>
            </a:r>
            <a:r>
              <a:rPr lang="bg-BG" sz="2300" b="1" i="1" dirty="0">
                <a:solidFill>
                  <a:schemeClr val="accent5">
                    <a:lumMod val="50000"/>
                  </a:schemeClr>
                </a:solidFill>
              </a:rPr>
              <a:t>известен напредък</a:t>
            </a:r>
            <a:r>
              <a:rPr lang="bg-BG" sz="2300" dirty="0">
                <a:solidFill>
                  <a:schemeClr val="accent5">
                    <a:lumMod val="50000"/>
                  </a:schemeClr>
                </a:solidFill>
              </a:rPr>
              <a:t>, а в </a:t>
            </a:r>
            <a:r>
              <a:rPr lang="bg-BG" sz="2300" dirty="0" smtClean="0">
                <a:solidFill>
                  <a:schemeClr val="accent5">
                    <a:lumMod val="50000"/>
                  </a:schemeClr>
                </a:solidFill>
              </a:rPr>
              <a:t>две </a:t>
            </a:r>
            <a:r>
              <a:rPr lang="bg-BG" sz="2300" b="1" dirty="0" smtClean="0">
                <a:solidFill>
                  <a:schemeClr val="accent5">
                    <a:lumMod val="50000"/>
                  </a:schemeClr>
                </a:solidFill>
              </a:rPr>
              <a:t>(ОВ 3, ОВ 7)</a:t>
            </a:r>
            <a:r>
              <a:rPr lang="bg-BG" sz="23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bg-BG" sz="2300" dirty="0">
                <a:solidFill>
                  <a:schemeClr val="accent5">
                    <a:lumMod val="50000"/>
                  </a:schemeClr>
                </a:solidFill>
              </a:rPr>
              <a:t>– </a:t>
            </a:r>
            <a:r>
              <a:rPr lang="bg-BG" sz="2300" b="1" i="1" dirty="0">
                <a:solidFill>
                  <a:schemeClr val="accent5">
                    <a:lumMod val="50000"/>
                  </a:schemeClr>
                </a:solidFill>
              </a:rPr>
              <a:t>ограничен</a:t>
            </a:r>
            <a:r>
              <a:rPr lang="bg-BG" sz="23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bg-BG" sz="2300" b="1" i="1" dirty="0">
                <a:solidFill>
                  <a:schemeClr val="accent5">
                    <a:lumMod val="50000"/>
                  </a:schemeClr>
                </a:solidFill>
              </a:rPr>
              <a:t>напредък</a:t>
            </a:r>
            <a:r>
              <a:rPr lang="bg-BG" sz="2300" dirty="0">
                <a:solidFill>
                  <a:schemeClr val="accent5">
                    <a:lumMod val="50000"/>
                  </a:schemeClr>
                </a:solidFill>
              </a:rPr>
              <a:t>. Прави впечатление, че тъкмо в тези две области, в които напредъкът по заложените мерки е несъществен, се наблюдава и най-ниският процент на планиране в рамките на заложените дейности. Дейностите в тези две области са насочени пряко към постигане на две от стратегическите цели на НСУЦЖ 2014 – 2020 г., а резултатите през 2014 г. не дават основание за оптимизъм, още повече, че планирането за 2015 г. е също така пестеливо. </a:t>
            </a:r>
            <a:endParaRPr lang="bg-BG" sz="23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93" y="955"/>
            <a:ext cx="684213" cy="67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0403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" y="2"/>
            <a:ext cx="8153400" cy="1268761"/>
          </a:xfrm>
        </p:spPr>
        <p:txBody>
          <a:bodyPr>
            <a:noAutofit/>
          </a:bodyPr>
          <a:lstStyle/>
          <a:p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</a:rPr>
              <a:t>Област на въздействие 1 </a:t>
            </a:r>
            <a:br>
              <a:rPr lang="bg-BG" sz="24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</a:rPr>
              <a:t>Осигуряване </a:t>
            </a:r>
            <a:r>
              <a:rPr lang="bg-BG" sz="2400" dirty="0">
                <a:solidFill>
                  <a:schemeClr val="accent5">
                    <a:lumMod val="50000"/>
                  </a:schemeClr>
                </a:solidFill>
              </a:rPr>
              <a:t>на условия за преход към функционираща система за учене през целия </a:t>
            </a:r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</a:rPr>
              <a:t>живот</a:t>
            </a:r>
            <a:endParaRPr lang="bg-BG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219200"/>
            <a:ext cx="8640960" cy="5040563"/>
          </a:xfrm>
        </p:spPr>
        <p:txBody>
          <a:bodyPr>
            <a:noAutofit/>
          </a:bodyPr>
          <a:lstStyle/>
          <a:p>
            <a:pPr algn="just"/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</a:rPr>
              <a:t>Приетите изменения и </a:t>
            </a:r>
            <a:r>
              <a:rPr lang="bg-BG" sz="2400" dirty="0">
                <a:solidFill>
                  <a:schemeClr val="accent5">
                    <a:lumMod val="50000"/>
                  </a:schemeClr>
                </a:solidFill>
              </a:rPr>
              <a:t>допълнения в </a:t>
            </a:r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</a:rPr>
              <a:t>Закона </a:t>
            </a:r>
            <a:r>
              <a:rPr lang="bg-BG" sz="2400" dirty="0">
                <a:solidFill>
                  <a:schemeClr val="accent5">
                    <a:lumMod val="50000"/>
                  </a:schemeClr>
                </a:solidFill>
              </a:rPr>
              <a:t>за </a:t>
            </a:r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</a:rPr>
              <a:t>професионалното образование и обучение са сериозна </a:t>
            </a:r>
            <a:r>
              <a:rPr lang="bg-BG" sz="2400" dirty="0">
                <a:solidFill>
                  <a:schemeClr val="accent5">
                    <a:lumMod val="50000"/>
                  </a:schemeClr>
                </a:solidFill>
              </a:rPr>
              <a:t>крачка </a:t>
            </a:r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</a:rPr>
              <a:t>към реално въвеждане </a:t>
            </a:r>
            <a:r>
              <a:rPr lang="bg-BG" sz="2400" dirty="0">
                <a:solidFill>
                  <a:schemeClr val="accent5">
                    <a:lumMod val="50000"/>
                  </a:schemeClr>
                </a:solidFill>
              </a:rPr>
              <a:t>на инструменти за </a:t>
            </a:r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</a:rPr>
              <a:t>УЦЖ;</a:t>
            </a:r>
          </a:p>
          <a:p>
            <a:pPr lvl="0" algn="just"/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</a:rPr>
              <a:t>Осигурените </a:t>
            </a:r>
            <a:r>
              <a:rPr lang="bg-BG" sz="2400" dirty="0">
                <a:solidFill>
                  <a:schemeClr val="accent5">
                    <a:lumMod val="50000"/>
                  </a:schemeClr>
                </a:solidFill>
              </a:rPr>
              <a:t>нормативни условия за въвеждане на кредитна система и на система за </a:t>
            </a:r>
            <a:r>
              <a:rPr lang="bg-BG" sz="2400" dirty="0" err="1">
                <a:solidFill>
                  <a:schemeClr val="accent5">
                    <a:lumMod val="50000"/>
                  </a:schemeClr>
                </a:solidFill>
              </a:rPr>
              <a:t>валидиране</a:t>
            </a:r>
            <a:r>
              <a:rPr lang="bg-BG" sz="2400" dirty="0">
                <a:solidFill>
                  <a:schemeClr val="accent5">
                    <a:lumMod val="50000"/>
                  </a:schemeClr>
                </a:solidFill>
              </a:rPr>
              <a:t> на </a:t>
            </a:r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</a:rPr>
              <a:t>знания, умения и компетентности, придобити чрез неформално обучение </a:t>
            </a:r>
            <a:r>
              <a:rPr lang="bg-BG" sz="2400" dirty="0">
                <a:solidFill>
                  <a:schemeClr val="accent5">
                    <a:lumMod val="50000"/>
                  </a:schemeClr>
                </a:solidFill>
              </a:rPr>
              <a:t>и самостоятелно учене в професионалното образование и </a:t>
            </a:r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</a:rPr>
              <a:t>обучение</a:t>
            </a:r>
            <a:r>
              <a:rPr lang="bg-BG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</a:rPr>
              <a:t>са стъпки в правилната посока;</a:t>
            </a:r>
          </a:p>
          <a:p>
            <a:pPr lvl="0" algn="just"/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</a:rPr>
              <a:t>Необходимо </a:t>
            </a:r>
            <a:r>
              <a:rPr lang="bg-BG" sz="2400" dirty="0">
                <a:solidFill>
                  <a:schemeClr val="accent5">
                    <a:lumMod val="50000"/>
                  </a:schemeClr>
                </a:solidFill>
              </a:rPr>
              <a:t>е изграждане на капацитет за практическо приложение </a:t>
            </a:r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</a:rPr>
              <a:t>на инструментите за УЦЖ;</a:t>
            </a:r>
          </a:p>
          <a:p>
            <a:pPr lvl="0" algn="just"/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</a:rPr>
              <a:t>Мащабна </a:t>
            </a:r>
            <a:r>
              <a:rPr lang="bg-BG" sz="2400" dirty="0">
                <a:solidFill>
                  <a:schemeClr val="accent5">
                    <a:lumMod val="50000"/>
                  </a:schemeClr>
                </a:solidFill>
              </a:rPr>
              <a:t>кампания за повишаване на обществената осведоменост относно процедурите и ползите от </a:t>
            </a:r>
            <a:r>
              <a:rPr lang="bg-BG" sz="2400" dirty="0" err="1" smtClean="0">
                <a:solidFill>
                  <a:schemeClr val="accent5">
                    <a:lumMod val="50000"/>
                  </a:schemeClr>
                </a:solidFill>
              </a:rPr>
              <a:t>валидирането</a:t>
            </a:r>
            <a:r>
              <a:rPr lang="bg-BG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</a:rPr>
              <a:t>и обществена среда на доверие.</a:t>
            </a:r>
            <a:endParaRPr lang="bg-BG" sz="24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just">
              <a:buNone/>
              <a:tabLst>
                <a:tab pos="536575" algn="l"/>
              </a:tabLst>
            </a:pPr>
            <a:endParaRPr lang="bg-BG" sz="36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93" y="955"/>
            <a:ext cx="684213" cy="67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7710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"/>
            <a:ext cx="8459793" cy="1268761"/>
          </a:xfrm>
        </p:spPr>
        <p:txBody>
          <a:bodyPr>
            <a:noAutofit/>
          </a:bodyPr>
          <a:lstStyle/>
          <a:p>
            <a:r>
              <a:rPr lang="bg-BG" sz="2200" b="1" dirty="0" smtClean="0">
                <a:solidFill>
                  <a:schemeClr val="accent5">
                    <a:lumMod val="50000"/>
                  </a:schemeClr>
                </a:solidFill>
              </a:rPr>
              <a:t>Област на въздействие 2 </a:t>
            </a:r>
            <a:br>
              <a:rPr lang="bg-BG" sz="22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bg-BG" sz="2200" dirty="0" smtClean="0">
                <a:solidFill>
                  <a:schemeClr val="accent5">
                    <a:lumMod val="50000"/>
                  </a:schemeClr>
                </a:solidFill>
              </a:rPr>
              <a:t>Осигуряване </a:t>
            </a:r>
            <a:r>
              <a:rPr lang="bg-BG" sz="2200" dirty="0">
                <a:solidFill>
                  <a:schemeClr val="accent5">
                    <a:lumMod val="50000"/>
                  </a:schemeClr>
                </a:solidFill>
              </a:rPr>
              <a:t>на условия за разширяване на обхвата и повишаване на качеството </a:t>
            </a:r>
            <a:r>
              <a:rPr lang="bg-BG" sz="2200" dirty="0" smtClean="0">
                <a:solidFill>
                  <a:schemeClr val="accent5">
                    <a:lumMod val="50000"/>
                  </a:schemeClr>
                </a:solidFill>
              </a:rPr>
              <a:t>на </a:t>
            </a:r>
            <a:r>
              <a:rPr lang="bg-BG" sz="2200" dirty="0">
                <a:solidFill>
                  <a:schemeClr val="accent5">
                    <a:lumMod val="50000"/>
                  </a:schemeClr>
                </a:solidFill>
              </a:rPr>
              <a:t>предучилищното възпитание и </a:t>
            </a:r>
            <a:r>
              <a:rPr lang="bg-BG" sz="2200" dirty="0" smtClean="0">
                <a:solidFill>
                  <a:schemeClr val="accent5">
                    <a:lumMod val="50000"/>
                  </a:schemeClr>
                </a:solidFill>
              </a:rPr>
              <a:t>подготовка</a:t>
            </a:r>
            <a:endParaRPr lang="bg-BG" sz="2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295400"/>
            <a:ext cx="8640960" cy="5040563"/>
          </a:xfrm>
        </p:spPr>
        <p:txBody>
          <a:bodyPr>
            <a:noAutofit/>
          </a:bodyPr>
          <a:lstStyle/>
          <a:p>
            <a:pPr lvl="0" algn="just"/>
            <a:r>
              <a:rPr lang="bg-BG" sz="2300" dirty="0" smtClean="0">
                <a:solidFill>
                  <a:schemeClr val="accent5">
                    <a:lumMod val="50000"/>
                  </a:schemeClr>
                </a:solidFill>
              </a:rPr>
              <a:t>Създадени </a:t>
            </a:r>
            <a:r>
              <a:rPr lang="bg-BG" sz="2300" dirty="0">
                <a:solidFill>
                  <a:schemeClr val="accent5">
                    <a:lumMod val="50000"/>
                  </a:schemeClr>
                </a:solidFill>
              </a:rPr>
              <a:t>са условия за стимулиране на включването на деца в неравностойно положение в предучилищно възпитание и </a:t>
            </a:r>
            <a:r>
              <a:rPr lang="bg-BG" sz="2300" dirty="0" smtClean="0">
                <a:solidFill>
                  <a:schemeClr val="accent5">
                    <a:lumMod val="50000"/>
                  </a:schemeClr>
                </a:solidFill>
              </a:rPr>
              <a:t>подготовка, вкл. и </a:t>
            </a:r>
            <a:r>
              <a:rPr lang="bg-BG" sz="2300" dirty="0">
                <a:solidFill>
                  <a:schemeClr val="accent5">
                    <a:lumMod val="50000"/>
                  </a:schemeClr>
                </a:solidFill>
              </a:rPr>
              <a:t>за подкрепа на грижата от най-ранна детска </a:t>
            </a:r>
            <a:r>
              <a:rPr lang="bg-BG" sz="2300" dirty="0" smtClean="0">
                <a:solidFill>
                  <a:schemeClr val="accent5">
                    <a:lumMod val="50000"/>
                  </a:schemeClr>
                </a:solidFill>
              </a:rPr>
              <a:t>възраст</a:t>
            </a:r>
            <a:r>
              <a:rPr lang="bg-BG" sz="2300" dirty="0">
                <a:solidFill>
                  <a:schemeClr val="accent5">
                    <a:lumMod val="50000"/>
                  </a:schemeClr>
                </a:solidFill>
              </a:rPr>
              <a:t>;</a:t>
            </a:r>
            <a:endParaRPr lang="bg-BG" sz="23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0" algn="just"/>
            <a:r>
              <a:rPr lang="bg-BG" sz="2300" dirty="0" smtClean="0">
                <a:solidFill>
                  <a:schemeClr val="accent5">
                    <a:lumMod val="50000"/>
                  </a:schemeClr>
                </a:solidFill>
              </a:rPr>
              <a:t>Предприети </a:t>
            </a:r>
            <a:r>
              <a:rPr lang="bg-BG" sz="2300" dirty="0">
                <a:solidFill>
                  <a:schemeClr val="accent5">
                    <a:lumMod val="50000"/>
                  </a:schemeClr>
                </a:solidFill>
              </a:rPr>
              <a:t>са мерки за повишаване на качеството на предучилищното възпитание и подготовка чрез повишаване на квалификацията на персонала, зает в детските градини</a:t>
            </a:r>
            <a:r>
              <a:rPr lang="bg-BG" sz="2300" dirty="0" smtClean="0">
                <a:solidFill>
                  <a:schemeClr val="accent5">
                    <a:lumMod val="50000"/>
                  </a:schemeClr>
                </a:solidFill>
              </a:rPr>
              <a:t>, вкл. </a:t>
            </a:r>
            <a:r>
              <a:rPr lang="bg-BG" sz="2300" dirty="0">
                <a:solidFill>
                  <a:schemeClr val="accent5">
                    <a:lumMod val="50000"/>
                  </a:schemeClr>
                </a:solidFill>
              </a:rPr>
              <a:t>и въвеждане на нови учебни </a:t>
            </a:r>
            <a:r>
              <a:rPr lang="bg-BG" sz="2300" dirty="0" smtClean="0">
                <a:solidFill>
                  <a:schemeClr val="accent5">
                    <a:lumMod val="50000"/>
                  </a:schemeClr>
                </a:solidFill>
              </a:rPr>
              <a:t>програми; </a:t>
            </a:r>
          </a:p>
          <a:p>
            <a:pPr lvl="0" algn="just"/>
            <a:r>
              <a:rPr lang="bg-BG" sz="2300" dirty="0" smtClean="0">
                <a:solidFill>
                  <a:schemeClr val="accent5">
                    <a:lumMod val="50000"/>
                  </a:schemeClr>
                </a:solidFill>
              </a:rPr>
              <a:t>С оглед на понижаването на обхвата на децата в детските градини през 2014 г. и опасността това да се превърне в тенденция, е необходимо да се разшири значително обхвата </a:t>
            </a:r>
            <a:r>
              <a:rPr lang="bg-BG" sz="2300" dirty="0">
                <a:solidFill>
                  <a:schemeClr val="accent5">
                    <a:lumMod val="50000"/>
                  </a:schemeClr>
                </a:solidFill>
              </a:rPr>
              <a:t>на дейностите, залегнали в стратегията, което предполага по-амбициозно планиране и изпълнение </a:t>
            </a:r>
            <a:r>
              <a:rPr lang="bg-BG" sz="2300" dirty="0" smtClean="0">
                <a:solidFill>
                  <a:schemeClr val="accent5">
                    <a:lumMod val="50000"/>
                  </a:schemeClr>
                </a:solidFill>
              </a:rPr>
              <a:t>през </a:t>
            </a:r>
            <a:r>
              <a:rPr lang="bg-BG" sz="2300" dirty="0">
                <a:solidFill>
                  <a:schemeClr val="accent5">
                    <a:lumMod val="50000"/>
                  </a:schemeClr>
                </a:solidFill>
              </a:rPr>
              <a:t>следващите години </a:t>
            </a:r>
            <a:r>
              <a:rPr lang="bg-BG" sz="2300" dirty="0" smtClean="0">
                <a:solidFill>
                  <a:schemeClr val="accent5">
                    <a:lumMod val="50000"/>
                  </a:schemeClr>
                </a:solidFill>
              </a:rPr>
              <a:t>от действието на НСУЦЖ.</a:t>
            </a:r>
            <a:endParaRPr lang="bg-BG" sz="23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93" y="955"/>
            <a:ext cx="684213" cy="67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6421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"/>
            <a:ext cx="9143999" cy="1268761"/>
          </a:xfrm>
        </p:spPr>
        <p:txBody>
          <a:bodyPr>
            <a:noAutofit/>
          </a:bodyPr>
          <a:lstStyle/>
          <a:p>
            <a:pPr marL="174625" indent="-174625">
              <a:defRPr/>
            </a:pPr>
            <a:r>
              <a:rPr lang="bg-BG" sz="2000" b="1" dirty="0" smtClean="0">
                <a:solidFill>
                  <a:schemeClr val="accent5">
                    <a:lumMod val="50000"/>
                  </a:schemeClr>
                </a:solidFill>
              </a:rPr>
              <a:t>Област на въздействие 3 </a:t>
            </a:r>
            <a:br>
              <a:rPr lang="bg-BG" sz="20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</a:rPr>
              <a:t>Прилагане 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</a:rPr>
              <a:t>на комплексен подход за повишаване на образователните постижения и намаляване дела на преждевременно напусналите училище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447800"/>
            <a:ext cx="8640960" cy="5040563"/>
          </a:xfrm>
        </p:spPr>
        <p:txBody>
          <a:bodyPr>
            <a:noAutofit/>
          </a:bodyPr>
          <a:lstStyle/>
          <a:p>
            <a:pPr algn="just"/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</a:rPr>
              <a:t>С 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</a:rPr>
              <a:t>дял от 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</a:rPr>
              <a:t>12.9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</a:rPr>
              <a:t>% през 2014 г. България влошава представянето си по отношение на преждевременно напусналите училищната система, както спрямо предходните две години, така и спрямо средната европейската 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</a:rPr>
              <a:t>стойност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</a:rPr>
              <a:t>;</a:t>
            </a:r>
            <a:endParaRPr lang="bg-BG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</a:rPr>
              <a:t>Планираните 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</a:rPr>
              <a:t>задачи 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</a:rPr>
              <a:t>са 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</a:rPr>
              <a:t>крайно недостатъчни за преодоляване на негативната тенденция, свързана с увеличаването на относителния дял на преждевременно напусналите образователната 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</a:rPr>
              <a:t>система; </a:t>
            </a:r>
          </a:p>
          <a:p>
            <a:pPr algn="just"/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</a:rPr>
              <a:t>Не 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</a:rPr>
              <a:t>се планират мерки за интервенция, насочени към намаляване на напусналите в началния и прогимназиалния етап от основното образование, както и за повишаване на мотивацията и за насърчаване за повторно включване в образователната 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</a:rPr>
              <a:t>система; </a:t>
            </a:r>
          </a:p>
          <a:p>
            <a:pPr algn="just"/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</a:rPr>
              <a:t>Необходимост от много амбициозно планиране. </a:t>
            </a:r>
          </a:p>
          <a:p>
            <a:pPr marL="0" indent="0" algn="just">
              <a:buNone/>
              <a:tabLst>
                <a:tab pos="354013" algn="l"/>
              </a:tabLst>
            </a:pPr>
            <a:r>
              <a:rPr lang="bg-BG" sz="2000" dirty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</a:rPr>
              <a:t>Прегледът 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</a:rPr>
              <a:t>на 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</a:rPr>
              <a:t>Плана за действие за 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</a:rPr>
              <a:t>2015 г. обаче показва друго – планирани са също толкова ограничени по обхват мерки в рамките на едва 1/3 от заложените в НСУЦЖ дейности. </a:t>
            </a:r>
          </a:p>
          <a:p>
            <a:pPr lvl="0" algn="just"/>
            <a:endParaRPr lang="bg-BG" sz="24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93" y="955"/>
            <a:ext cx="684213" cy="67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972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"/>
            <a:ext cx="8459793" cy="1268761"/>
          </a:xfrm>
        </p:spPr>
        <p:txBody>
          <a:bodyPr>
            <a:noAutofit/>
          </a:bodyPr>
          <a:lstStyle/>
          <a:p>
            <a:pPr marL="174625" indent="-174625">
              <a:defRPr/>
            </a:pPr>
            <a:r>
              <a:rPr lang="bg-BG" sz="2000" b="1" dirty="0" smtClean="0">
                <a:solidFill>
                  <a:schemeClr val="accent5">
                    <a:lumMod val="50000"/>
                  </a:schemeClr>
                </a:solidFill>
              </a:rPr>
              <a:t>Област на въздействие 4</a:t>
            </a:r>
            <a:br>
              <a:rPr lang="bg-BG" sz="20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</a:rPr>
              <a:t>Повишаване на качеството на училищното образование и обучение за придобиване на ключовите компетентности, подобряване на постиженията на учещите и развитие на личността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295400"/>
            <a:ext cx="8640960" cy="5040563"/>
          </a:xfrm>
        </p:spPr>
        <p:txBody>
          <a:bodyPr>
            <a:noAutofit/>
          </a:bodyPr>
          <a:lstStyle/>
          <a:p>
            <a:pPr algn="just"/>
            <a:endParaRPr lang="bg-BG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</a:rPr>
              <a:t>Въпреки </a:t>
            </a:r>
            <a:r>
              <a:rPr lang="bg-BG" sz="2400" dirty="0">
                <a:solidFill>
                  <a:schemeClr val="accent5">
                    <a:lumMod val="50000"/>
                  </a:schemeClr>
                </a:solidFill>
              </a:rPr>
              <a:t>амбициозното планиране на задачи през 2014 г., свързани с училищното образование, тесният секторен подход продължава да доминира в неговото развитие и на практика не съдейства за изграждането на пълноценно функционираща система за учене през целия </a:t>
            </a:r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</a:rPr>
              <a:t>живот</a:t>
            </a:r>
            <a:r>
              <a:rPr lang="bg-BG" sz="2400" dirty="0">
                <a:solidFill>
                  <a:schemeClr val="accent5">
                    <a:lumMod val="50000"/>
                  </a:schemeClr>
                </a:solidFill>
              </a:rPr>
              <a:t>;</a:t>
            </a:r>
            <a:endParaRPr lang="bg-BG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bg-BG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</a:rPr>
              <a:t>Придобиването </a:t>
            </a:r>
            <a:r>
              <a:rPr lang="bg-BG" sz="2400" dirty="0">
                <a:solidFill>
                  <a:schemeClr val="accent5">
                    <a:lumMod val="50000"/>
                  </a:schemeClr>
                </a:solidFill>
              </a:rPr>
              <a:t>на ключови компетентности, изграждането на модерната образователна среда и осигуряването на качеството все </a:t>
            </a:r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</a:rPr>
              <a:t>още </a:t>
            </a:r>
            <a:r>
              <a:rPr lang="bg-BG" sz="2400" dirty="0">
                <a:solidFill>
                  <a:schemeClr val="accent5">
                    <a:lumMod val="50000"/>
                  </a:schemeClr>
                </a:solidFill>
              </a:rPr>
              <a:t>не са поставени във фокуса на институциите и организациите и не са осъзнати като фактори на промяната, дори от участниците в процесите</a:t>
            </a:r>
            <a:r>
              <a:rPr lang="bg-BG" sz="2400" dirty="0"/>
              <a:t>.</a:t>
            </a:r>
          </a:p>
          <a:p>
            <a:pPr lvl="0" algn="just"/>
            <a:endParaRPr lang="bg-BG" sz="24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93" y="955"/>
            <a:ext cx="684213" cy="67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0328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52400"/>
            <a:ext cx="8459793" cy="1268761"/>
          </a:xfrm>
        </p:spPr>
        <p:txBody>
          <a:bodyPr>
            <a:noAutofit/>
          </a:bodyPr>
          <a:lstStyle/>
          <a:p>
            <a:r>
              <a:rPr lang="bg-BG" sz="2000" b="1" dirty="0" smtClean="0">
                <a:solidFill>
                  <a:schemeClr val="accent5">
                    <a:lumMod val="50000"/>
                  </a:schemeClr>
                </a:solidFill>
              </a:rPr>
              <a:t>Област на въздействие 5 </a:t>
            </a:r>
            <a:br>
              <a:rPr lang="bg-BG" sz="20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</a:rPr>
              <a:t>Повишаване 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</a:rPr>
              <a:t>на привлекателността и подобряване на качеството на професионалното образование и обучение за гарантиране на заетост и конкурентоспособност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600201"/>
            <a:ext cx="8640960" cy="4724400"/>
          </a:xfrm>
        </p:spPr>
        <p:txBody>
          <a:bodyPr>
            <a:noAutofit/>
          </a:bodyPr>
          <a:lstStyle/>
          <a:p>
            <a:pPr lvl="0" algn="just"/>
            <a:r>
              <a:rPr lang="bg-BG" sz="2400" dirty="0">
                <a:solidFill>
                  <a:schemeClr val="accent5">
                    <a:lumMod val="50000"/>
                  </a:schemeClr>
                </a:solidFill>
              </a:rPr>
              <a:t>С направените нормативни промени през 2014 г. се установява добра основа системата на професионалното образование и обучение да стане по-качествена и по-ефективна, което ще я направи и по-привлекателна за младите </a:t>
            </a:r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</a:rPr>
              <a:t>хора;</a:t>
            </a:r>
          </a:p>
          <a:p>
            <a:pPr lvl="0" algn="just"/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</a:rPr>
              <a:t>Не </a:t>
            </a:r>
            <a:r>
              <a:rPr lang="bg-BG" sz="2400" dirty="0">
                <a:solidFill>
                  <a:schemeClr val="accent5">
                    <a:lumMod val="50000"/>
                  </a:schemeClr>
                </a:solidFill>
              </a:rPr>
              <a:t>се полагат целенасочени усилия на практика за повишаване на участието в професионално образование и обучение и броят на обучаваните непрекъснато намалява. Ако не се предприемат решителни мерки за промяна на сегашната ситуация и тази тенденция се запази, през следващите години се очаква отливът от професионалното образование да продължи и дори да се засили.</a:t>
            </a:r>
          </a:p>
        </p:txBody>
      </p:sp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93" y="955"/>
            <a:ext cx="684213" cy="67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923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"/>
            <a:ext cx="8459793" cy="1268761"/>
          </a:xfrm>
        </p:spPr>
        <p:txBody>
          <a:bodyPr>
            <a:noAutofit/>
          </a:bodyPr>
          <a:lstStyle/>
          <a:p>
            <a:pPr marL="174625" indent="-174625">
              <a:defRPr/>
            </a:pPr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</a:rPr>
              <a:t>Област на въздействие 6 </a:t>
            </a:r>
            <a:br>
              <a:rPr lang="bg-BG" sz="28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bg-BG" sz="2800" dirty="0" smtClean="0">
                <a:solidFill>
                  <a:schemeClr val="accent5">
                    <a:lumMod val="50000"/>
                  </a:schemeClr>
                </a:solidFill>
              </a:rPr>
              <a:t>Модернизиране </a:t>
            </a:r>
            <a:r>
              <a:rPr lang="bg-BG" sz="2800" dirty="0">
                <a:solidFill>
                  <a:schemeClr val="accent5">
                    <a:lumMod val="50000"/>
                  </a:schemeClr>
                </a:solidFill>
              </a:rPr>
              <a:t>на висшето образование;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295400"/>
            <a:ext cx="8640960" cy="5040563"/>
          </a:xfrm>
        </p:spPr>
        <p:txBody>
          <a:bodyPr>
            <a:noAutofit/>
          </a:bodyPr>
          <a:lstStyle/>
          <a:p>
            <a:pPr lvl="0" algn="just"/>
            <a:endParaRPr lang="bg-BG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0" algn="just"/>
            <a:r>
              <a:rPr lang="bg-BG" sz="2800" dirty="0" smtClean="0">
                <a:solidFill>
                  <a:schemeClr val="accent5">
                    <a:lumMod val="50000"/>
                  </a:schemeClr>
                </a:solidFill>
              </a:rPr>
              <a:t>Реалните </a:t>
            </a:r>
            <a:r>
              <a:rPr lang="bg-BG" sz="2800" dirty="0">
                <a:solidFill>
                  <a:schemeClr val="accent5">
                    <a:lumMod val="50000"/>
                  </a:schemeClr>
                </a:solidFill>
              </a:rPr>
              <a:t>широки възможности, свързани с формулиране на задачи за постигане целите в областта на модернизиране на висшето образование не се използват. </a:t>
            </a:r>
            <a:endParaRPr lang="bg-BG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lvl="0" indent="0" algn="just">
              <a:buNone/>
            </a:pPr>
            <a:endParaRPr lang="bg-BG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0" algn="just"/>
            <a:r>
              <a:rPr lang="bg-BG" sz="2800" dirty="0" smtClean="0">
                <a:solidFill>
                  <a:schemeClr val="accent5">
                    <a:lumMod val="50000"/>
                  </a:schemeClr>
                </a:solidFill>
              </a:rPr>
              <a:t>Ролята </a:t>
            </a:r>
            <a:r>
              <a:rPr lang="bg-BG" sz="2800" dirty="0">
                <a:solidFill>
                  <a:schemeClr val="accent5">
                    <a:lumMod val="50000"/>
                  </a:schemeClr>
                </a:solidFill>
              </a:rPr>
              <a:t>на социалните партньори във висшето образование продължава да се подценява по отношение на включването им в процесите, свързани с изпълнение на политиката за учене през целия живот.</a:t>
            </a:r>
          </a:p>
        </p:txBody>
      </p:sp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93" y="955"/>
            <a:ext cx="684213" cy="67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12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93" y="955"/>
            <a:ext cx="684213" cy="67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52400"/>
            <a:ext cx="8153400" cy="1268761"/>
          </a:xfrm>
        </p:spPr>
        <p:txBody>
          <a:bodyPr>
            <a:noAutofit/>
          </a:bodyPr>
          <a:lstStyle/>
          <a:p>
            <a:pPr>
              <a:lnSpc>
                <a:spcPts val="3000"/>
              </a:lnSpc>
            </a:pP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</a:rPr>
              <a:t>Хронология на действията </a:t>
            </a:r>
            <a:br>
              <a:rPr lang="bg-BG" sz="32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</a:rPr>
              <a:t>за изпълнение на политиката за УЦЖ</a:t>
            </a:r>
            <a:br>
              <a:rPr lang="bg-BG" sz="32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bg-BG" sz="2800" dirty="0" smtClean="0">
                <a:solidFill>
                  <a:schemeClr val="accent5">
                    <a:lumMod val="50000"/>
                  </a:schemeClr>
                </a:solidFill>
              </a:rPr>
              <a:t>(стратегически и оперативни стъпки)</a:t>
            </a:r>
            <a:endParaRPr lang="bg-BG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268767"/>
            <a:ext cx="8640960" cy="5040563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bg-BG" sz="2100" dirty="0"/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bg-BG" sz="5000" b="1" dirty="0" smtClean="0">
                <a:solidFill>
                  <a:schemeClr val="accent5">
                    <a:lumMod val="50000"/>
                  </a:schemeClr>
                </a:solidFill>
              </a:rPr>
              <a:t>Национална </a:t>
            </a:r>
            <a:r>
              <a:rPr lang="bg-BG" sz="5000" b="1" dirty="0">
                <a:solidFill>
                  <a:schemeClr val="accent5">
                    <a:lumMod val="50000"/>
                  </a:schemeClr>
                </a:solidFill>
              </a:rPr>
              <a:t>стратегия за учене през целия </a:t>
            </a:r>
            <a:r>
              <a:rPr lang="bg-BG" sz="5000" b="1" dirty="0" smtClean="0">
                <a:solidFill>
                  <a:schemeClr val="accent5">
                    <a:lumMod val="50000"/>
                  </a:schemeClr>
                </a:solidFill>
              </a:rPr>
              <a:t>живот (НСУЦЖ) </a:t>
            </a:r>
            <a:r>
              <a:rPr lang="bg-BG" sz="5000" b="1" dirty="0">
                <a:solidFill>
                  <a:schemeClr val="accent5">
                    <a:lumMod val="50000"/>
                  </a:schemeClr>
                </a:solidFill>
              </a:rPr>
              <a:t>за периода 2014 – 2020 </a:t>
            </a:r>
            <a:r>
              <a:rPr lang="bg-BG" sz="5000" b="1" dirty="0" smtClean="0">
                <a:solidFill>
                  <a:schemeClr val="accent5">
                    <a:lumMod val="50000"/>
                  </a:schemeClr>
                </a:solidFill>
              </a:rPr>
              <a:t>г., приета </a:t>
            </a:r>
            <a:r>
              <a:rPr lang="bg-BG" sz="5000" b="1" dirty="0">
                <a:solidFill>
                  <a:schemeClr val="accent5">
                    <a:lumMod val="50000"/>
                  </a:schemeClr>
                </a:solidFill>
              </a:rPr>
              <a:t>с Решение № 12 на Министерския съвет от 10 януари 2014 г</a:t>
            </a:r>
            <a:r>
              <a:rPr lang="bg-BG" sz="5000" b="1" dirty="0" smtClean="0">
                <a:solidFill>
                  <a:schemeClr val="accent5">
                    <a:lumMod val="50000"/>
                  </a:schemeClr>
                </a:solidFill>
              </a:rPr>
              <a:t>.;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bg-BG" sz="50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bg-BG" sz="5000" b="1" dirty="0" smtClean="0">
                <a:solidFill>
                  <a:schemeClr val="accent5">
                    <a:lumMod val="50000"/>
                  </a:schemeClr>
                </a:solidFill>
              </a:rPr>
              <a:t>План </a:t>
            </a:r>
            <a:r>
              <a:rPr lang="bg-BG" sz="5000" b="1" dirty="0">
                <a:solidFill>
                  <a:schemeClr val="accent5">
                    <a:lumMod val="50000"/>
                  </a:schemeClr>
                </a:solidFill>
              </a:rPr>
              <a:t>за действие за 2014 г. в изпълнение на </a:t>
            </a:r>
            <a:r>
              <a:rPr lang="bg-BG" sz="5000" b="1" dirty="0" smtClean="0">
                <a:solidFill>
                  <a:schemeClr val="accent5">
                    <a:lumMod val="50000"/>
                  </a:schemeClr>
                </a:solidFill>
              </a:rPr>
              <a:t>НСУЦЖ </a:t>
            </a:r>
            <a:r>
              <a:rPr lang="bg-BG" sz="5000" b="1" dirty="0">
                <a:solidFill>
                  <a:schemeClr val="accent5">
                    <a:lumMod val="50000"/>
                  </a:schemeClr>
                </a:solidFill>
              </a:rPr>
              <a:t>за периода 2014 – 2020 г.</a:t>
            </a:r>
            <a:r>
              <a:rPr lang="bg-BG" sz="5000" b="1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bg-BG" sz="5000" b="1" dirty="0">
                <a:solidFill>
                  <a:schemeClr val="accent5">
                    <a:lumMod val="50000"/>
                  </a:schemeClr>
                </a:solidFill>
              </a:rPr>
              <a:t>приет с Решение № 187 на Министерския съвет от 3 април 2014 г</a:t>
            </a:r>
            <a:r>
              <a:rPr lang="bg-BG" sz="5000" b="1" dirty="0" smtClean="0">
                <a:solidFill>
                  <a:schemeClr val="accent5">
                    <a:lumMod val="50000"/>
                  </a:schemeClr>
                </a:solidFill>
              </a:rPr>
              <a:t>.;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bg-BG" sz="5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bg-BG" sz="5000" dirty="0">
                <a:solidFill>
                  <a:schemeClr val="accent5">
                    <a:lumMod val="50000"/>
                  </a:schemeClr>
                </a:solidFill>
              </a:rPr>
              <a:t>План за действие за </a:t>
            </a:r>
            <a:r>
              <a:rPr lang="bg-BG" sz="5000" dirty="0" smtClean="0">
                <a:solidFill>
                  <a:schemeClr val="accent5">
                    <a:lumMod val="50000"/>
                  </a:schemeClr>
                </a:solidFill>
              </a:rPr>
              <a:t>2015 </a:t>
            </a:r>
            <a:r>
              <a:rPr lang="bg-BG" sz="5000" dirty="0">
                <a:solidFill>
                  <a:schemeClr val="accent5">
                    <a:lumMod val="50000"/>
                  </a:schemeClr>
                </a:solidFill>
              </a:rPr>
              <a:t>г. в изпълнение на </a:t>
            </a:r>
            <a:r>
              <a:rPr lang="bg-BG" sz="5000" dirty="0" smtClean="0">
                <a:solidFill>
                  <a:schemeClr val="accent5">
                    <a:lumMod val="50000"/>
                  </a:schemeClr>
                </a:solidFill>
              </a:rPr>
              <a:t>НСУЦЖ </a:t>
            </a:r>
            <a:r>
              <a:rPr lang="bg-BG" sz="5000" dirty="0">
                <a:solidFill>
                  <a:schemeClr val="accent5">
                    <a:lumMod val="50000"/>
                  </a:schemeClr>
                </a:solidFill>
              </a:rPr>
              <a:t>за периода 2014 – 2020 г.</a:t>
            </a:r>
            <a:r>
              <a:rPr lang="bg-BG" sz="50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bg-BG" sz="5000" dirty="0">
                <a:solidFill>
                  <a:schemeClr val="accent5">
                    <a:lumMod val="50000"/>
                  </a:schemeClr>
                </a:solidFill>
              </a:rPr>
              <a:t>приет с Решение № </a:t>
            </a:r>
            <a:r>
              <a:rPr lang="bg-BG" sz="5000" dirty="0" smtClean="0">
                <a:solidFill>
                  <a:schemeClr val="accent5">
                    <a:lumMod val="50000"/>
                  </a:schemeClr>
                </a:solidFill>
              </a:rPr>
              <a:t>109 </a:t>
            </a:r>
            <a:r>
              <a:rPr lang="bg-BG" sz="5000" dirty="0">
                <a:solidFill>
                  <a:schemeClr val="accent5">
                    <a:lumMod val="50000"/>
                  </a:schemeClr>
                </a:solidFill>
              </a:rPr>
              <a:t>на Министерския съвет от </a:t>
            </a:r>
            <a:r>
              <a:rPr lang="bg-BG" sz="5000" dirty="0" smtClean="0">
                <a:solidFill>
                  <a:schemeClr val="accent5">
                    <a:lumMod val="50000"/>
                  </a:schemeClr>
                </a:solidFill>
              </a:rPr>
              <a:t>20 февруари 2015 </a:t>
            </a:r>
            <a:r>
              <a:rPr lang="bg-BG" sz="5000" dirty="0">
                <a:solidFill>
                  <a:schemeClr val="accent5">
                    <a:lumMod val="50000"/>
                  </a:schemeClr>
                </a:solidFill>
              </a:rPr>
              <a:t>г.;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bg-BG" sz="5000" dirty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bg-BG" sz="5000" b="1" dirty="0" smtClean="0">
                <a:solidFill>
                  <a:schemeClr val="accent5">
                    <a:lumMod val="50000"/>
                  </a:schemeClr>
                </a:solidFill>
              </a:rPr>
              <a:t>Първи </a:t>
            </a:r>
            <a:r>
              <a:rPr lang="bg-BG" sz="5000" b="1" dirty="0">
                <a:solidFill>
                  <a:schemeClr val="accent5">
                    <a:lumMod val="50000"/>
                  </a:schemeClr>
                </a:solidFill>
              </a:rPr>
              <a:t>Доклад за изпълнението </a:t>
            </a:r>
            <a:r>
              <a:rPr lang="bg-BG" sz="5000" b="1" dirty="0" smtClean="0">
                <a:solidFill>
                  <a:schemeClr val="accent5">
                    <a:lumMod val="50000"/>
                  </a:schemeClr>
                </a:solidFill>
              </a:rPr>
              <a:t>през 2014 г. </a:t>
            </a:r>
            <a:r>
              <a:rPr lang="bg-BG" sz="5000" b="1" dirty="0">
                <a:solidFill>
                  <a:schemeClr val="accent5">
                    <a:lumMod val="50000"/>
                  </a:schemeClr>
                </a:solidFill>
              </a:rPr>
              <a:t>на </a:t>
            </a:r>
            <a:r>
              <a:rPr lang="bg-BG" sz="5000" b="1" dirty="0" smtClean="0">
                <a:solidFill>
                  <a:schemeClr val="accent5">
                    <a:lumMod val="50000"/>
                  </a:schemeClr>
                </a:solidFill>
              </a:rPr>
              <a:t>НСУЦЖ за </a:t>
            </a:r>
            <a:r>
              <a:rPr lang="bg-BG" sz="5000" b="1" dirty="0">
                <a:solidFill>
                  <a:schemeClr val="accent5">
                    <a:lumMod val="50000"/>
                  </a:schemeClr>
                </a:solidFill>
              </a:rPr>
              <a:t>периода 2014 – 2020 </a:t>
            </a:r>
            <a:r>
              <a:rPr lang="bg-BG" sz="5000" b="1" dirty="0" smtClean="0">
                <a:solidFill>
                  <a:schemeClr val="accent5">
                    <a:lumMod val="50000"/>
                  </a:schemeClr>
                </a:solidFill>
              </a:rPr>
              <a:t>година.</a:t>
            </a:r>
            <a:endParaRPr lang="bg-BG" sz="50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119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"/>
            <a:ext cx="8459793" cy="1268761"/>
          </a:xfrm>
        </p:spPr>
        <p:txBody>
          <a:bodyPr>
            <a:noAutofit/>
          </a:bodyPr>
          <a:lstStyle/>
          <a:p>
            <a:pPr marL="174625" indent="-174625">
              <a:defRPr/>
            </a:pPr>
            <a:r>
              <a:rPr lang="bg-BG" sz="1800" b="1" dirty="0" smtClean="0">
                <a:solidFill>
                  <a:schemeClr val="accent5">
                    <a:lumMod val="50000"/>
                  </a:schemeClr>
                </a:solidFill>
              </a:rPr>
              <a:t>Област на въздействие 7 </a:t>
            </a:r>
            <a:br>
              <a:rPr lang="bg-BG" sz="18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</a:rPr>
              <a:t>Развитие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</a:rPr>
              <a:t>на възможности за неформално и самостоятелно учене за личностно и професионално израстване. Нови възможности за добро качество на живот след приключване на трудовата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</a:rPr>
              <a:t>кариера</a:t>
            </a:r>
            <a:endParaRPr lang="bg-BG" sz="1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295400"/>
            <a:ext cx="8640960" cy="5040563"/>
          </a:xfrm>
        </p:spPr>
        <p:txBody>
          <a:bodyPr>
            <a:noAutofit/>
          </a:bodyPr>
          <a:lstStyle/>
          <a:p>
            <a:pPr lvl="0" algn="just"/>
            <a:r>
              <a:rPr lang="bg-BG" sz="1800" dirty="0">
                <a:solidFill>
                  <a:schemeClr val="accent5">
                    <a:lumMod val="50000"/>
                  </a:schemeClr>
                </a:solidFill>
              </a:rPr>
              <a:t>В Плана за действие за 2014 г. почти няма планирани задачи, насочени към тази част от населението, което е недостатъчно представено на пазара на труда и в обществения живот (работници над 55-годишна възраст и пенсионери, хора с ниски умения, групи от етнически малцинства, хора с увреждания и др.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</a:rPr>
              <a:t>;</a:t>
            </a:r>
          </a:p>
          <a:p>
            <a:pPr algn="just"/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</a:rPr>
              <a:t>Липсват подходящи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</a:rPr>
              <a:t>канали за взаимодействие с ключови актьори от гледна точка на ученето през целия живот, които са недостатъчно добре представени в съществуващия координационен механизъм на национално ниво – организации на гражданското общество, доставчици на неформално образование и обучение, местни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</a:rPr>
              <a:t>власти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</a:rPr>
              <a:t>;</a:t>
            </a:r>
            <a:endParaRPr lang="bg-BG" sz="1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bg-BG" sz="1800" dirty="0">
                <a:solidFill>
                  <a:schemeClr val="accent5">
                    <a:lumMod val="50000"/>
                  </a:schemeClr>
                </a:solidFill>
              </a:rPr>
              <a:t>Да бъдат потърсени пресечни точки с изпълнението на публично субсидирани дейности за учене през целия живот, насочени към целеви групи в неравностойно положение, които са заложени в изпълнение на други стратегически документи и по-конкретно Националната стратегия на РБ за интегриране на ромите 2012 – 2020 г. и Националната стратегия за намаляване на бедността и насърчаване на социалното включване 2020 г. По-широко взаимодействие с МТСП и неговите структури, което да не се ограничава до активната политика на пазара на труда, а включва и други релевантни области като интеграция на хора с увреждания, социално включване на етнически малцинства и други уязвими групи, инициативи за активно стареене и др.</a:t>
            </a:r>
          </a:p>
          <a:p>
            <a:pPr marL="0" lvl="0" indent="0" algn="just">
              <a:buNone/>
            </a:pPr>
            <a:endParaRPr lang="bg-BG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93" y="955"/>
            <a:ext cx="684213" cy="67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076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"/>
            <a:ext cx="8459793" cy="1268761"/>
          </a:xfrm>
        </p:spPr>
        <p:txBody>
          <a:bodyPr>
            <a:noAutofit/>
          </a:bodyPr>
          <a:lstStyle/>
          <a:p>
            <a:pPr marL="174625" indent="-174625">
              <a:defRPr/>
            </a:pPr>
            <a:r>
              <a:rPr lang="bg-BG" sz="2000" b="1" dirty="0" smtClean="0">
                <a:solidFill>
                  <a:schemeClr val="accent5">
                    <a:lumMod val="50000"/>
                  </a:schemeClr>
                </a:solidFill>
              </a:rPr>
              <a:t>Област на въздействие 8 </a:t>
            </a:r>
            <a:br>
              <a:rPr lang="bg-BG" sz="20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</a:rPr>
              <a:t>Координиране 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</a:rPr>
              <a:t>на взаимодействието на заинтересованите страни за реализиране на политиката за учене през целия живот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295401"/>
            <a:ext cx="8640960" cy="5029200"/>
          </a:xfrm>
        </p:spPr>
        <p:txBody>
          <a:bodyPr>
            <a:noAutofit/>
          </a:bodyPr>
          <a:lstStyle/>
          <a:p>
            <a:pPr lvl="0" algn="just"/>
            <a:r>
              <a:rPr lang="bg-BG" sz="2400" dirty="0">
                <a:solidFill>
                  <a:schemeClr val="accent5">
                    <a:lumMod val="50000"/>
                  </a:schemeClr>
                </a:solidFill>
              </a:rPr>
              <a:t>Създадени са първоначални, но необходими условия за координиране на заинтересованите страни на национално равнище за</a:t>
            </a:r>
            <a:r>
              <a:rPr lang="bg-BG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bg-BG" sz="2400" dirty="0">
                <a:solidFill>
                  <a:schemeClr val="accent5">
                    <a:lumMod val="50000"/>
                  </a:schemeClr>
                </a:solidFill>
              </a:rPr>
              <a:t>реализиране на политиката за учене през целия живот. </a:t>
            </a:r>
            <a:endParaRPr lang="bg-BG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0" algn="just"/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</a:rPr>
              <a:t>Внедрените </a:t>
            </a:r>
            <a:r>
              <a:rPr lang="bg-BG" sz="2400" dirty="0">
                <a:solidFill>
                  <a:schemeClr val="accent5">
                    <a:lumMod val="50000"/>
                  </a:schemeClr>
                </a:solidFill>
              </a:rPr>
              <a:t>в практиката инструменти за мониторинг и оценка на политиката, както и повишаването на административния капацитет, са важно условие за успеха, но все още имат ограничен характер и не оказват влияние върху повишаване на участието на населението в дейности за учене през целия живот, като по този показател България продължава да заема едно от последните места сред страните членки на ЕС.</a:t>
            </a:r>
          </a:p>
        </p:txBody>
      </p:sp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93" y="955"/>
            <a:ext cx="684213" cy="67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3819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8153400" cy="533398"/>
          </a:xfrm>
        </p:spPr>
        <p:txBody>
          <a:bodyPr>
            <a:noAutofit/>
          </a:bodyPr>
          <a:lstStyle/>
          <a:p>
            <a:pPr>
              <a:lnSpc>
                <a:spcPts val="4307"/>
              </a:lnSpc>
            </a:pPr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</a:rPr>
              <a:t>Обобщение на препоръките (1)</a:t>
            </a:r>
            <a:endParaRPr lang="bg-BG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533401"/>
            <a:ext cx="8686800" cy="6019800"/>
          </a:xfrm>
        </p:spPr>
        <p:txBody>
          <a:bodyPr>
            <a:noAutofit/>
          </a:bodyPr>
          <a:lstStyle/>
          <a:p>
            <a:pPr lvl="0" algn="just">
              <a:buFont typeface="Wingdings" panose="05000000000000000000" pitchFamily="2" charset="2"/>
              <a:buChar char="v"/>
            </a:pPr>
            <a:r>
              <a:rPr lang="bg-BG" sz="1900" dirty="0" smtClean="0">
                <a:solidFill>
                  <a:schemeClr val="accent5">
                    <a:lumMod val="50000"/>
                  </a:schemeClr>
                </a:solidFill>
              </a:rPr>
              <a:t>Увеличаване на обхвата </a:t>
            </a:r>
            <a:r>
              <a:rPr lang="bg-BG" sz="1900" dirty="0">
                <a:solidFill>
                  <a:schemeClr val="accent5">
                    <a:lumMod val="50000"/>
                  </a:schemeClr>
                </a:solidFill>
              </a:rPr>
              <a:t>на планираните дейности, заложени в </a:t>
            </a:r>
            <a:r>
              <a:rPr lang="bg-BG" sz="1900" dirty="0" smtClean="0">
                <a:solidFill>
                  <a:schemeClr val="accent5">
                    <a:lumMod val="50000"/>
                  </a:schemeClr>
                </a:solidFill>
              </a:rPr>
              <a:t>НСУЦЖ, за </a:t>
            </a:r>
            <a:r>
              <a:rPr lang="bg-BG" sz="1900" dirty="0">
                <a:solidFill>
                  <a:schemeClr val="accent5">
                    <a:lumMod val="50000"/>
                  </a:schemeClr>
                </a:solidFill>
              </a:rPr>
              <a:t>преодоляване на негативните тенденции по повечето от стратегическите </a:t>
            </a:r>
            <a:r>
              <a:rPr lang="bg-BG" sz="1900" dirty="0" smtClean="0">
                <a:solidFill>
                  <a:schemeClr val="accent5">
                    <a:lumMod val="50000"/>
                  </a:schemeClr>
                </a:solidFill>
              </a:rPr>
              <a:t>показатели;</a:t>
            </a:r>
            <a:endParaRPr lang="bg-BG" sz="1900" dirty="0">
              <a:solidFill>
                <a:schemeClr val="accent5">
                  <a:lumMod val="50000"/>
                </a:schemeClr>
              </a:solidFill>
            </a:endParaRP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bg-BG" sz="1900" dirty="0" smtClean="0">
                <a:solidFill>
                  <a:schemeClr val="accent5">
                    <a:lumMod val="50000"/>
                  </a:schemeClr>
                </a:solidFill>
              </a:rPr>
              <a:t>Изграждане на </a:t>
            </a:r>
            <a:r>
              <a:rPr lang="bg-BG" sz="1900" dirty="0">
                <a:solidFill>
                  <a:schemeClr val="accent5">
                    <a:lumMod val="50000"/>
                  </a:schemeClr>
                </a:solidFill>
              </a:rPr>
              <a:t>подходящи, актуални и ефективни информационни канали, насочени към слабо активните участници в политиката за учене през целия живот, чиято основна дейност е свързана с предоставяне на дейности за неформално обучение и продължаващо професионално </a:t>
            </a:r>
            <a:r>
              <a:rPr lang="bg-BG" sz="1900" dirty="0" smtClean="0">
                <a:solidFill>
                  <a:schemeClr val="accent5">
                    <a:lumMod val="50000"/>
                  </a:schemeClr>
                </a:solidFill>
              </a:rPr>
              <a:t>обучение</a:t>
            </a:r>
            <a:r>
              <a:rPr lang="bg-BG" sz="1900" dirty="0">
                <a:solidFill>
                  <a:schemeClr val="accent5">
                    <a:lumMod val="50000"/>
                  </a:schemeClr>
                </a:solidFill>
              </a:rPr>
              <a:t>;</a:t>
            </a:r>
            <a:endParaRPr lang="bg-BG" sz="19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bg-BG" sz="1900" dirty="0" smtClean="0">
                <a:solidFill>
                  <a:schemeClr val="accent5">
                    <a:lumMod val="50000"/>
                  </a:schemeClr>
                </a:solidFill>
              </a:rPr>
              <a:t>Формалният </a:t>
            </a:r>
            <a:r>
              <a:rPr lang="bg-BG" sz="1900" dirty="0">
                <a:solidFill>
                  <a:schemeClr val="accent5">
                    <a:lumMod val="50000"/>
                  </a:schemeClr>
                </a:solidFill>
              </a:rPr>
              <a:t>характер при вписването на научните организации, висшите училища или бизнес организациите като партньори по изпълнението на </a:t>
            </a:r>
            <a:r>
              <a:rPr lang="bg-BG" sz="1900" dirty="0" smtClean="0">
                <a:solidFill>
                  <a:schemeClr val="accent5">
                    <a:lumMod val="50000"/>
                  </a:schemeClr>
                </a:solidFill>
              </a:rPr>
              <a:t>задачи следва да бъде преодолян;</a:t>
            </a:r>
            <a:endParaRPr lang="bg-BG" sz="1900" dirty="0">
              <a:solidFill>
                <a:schemeClr val="accent5">
                  <a:lumMod val="50000"/>
                </a:schemeClr>
              </a:solidFill>
            </a:endParaRP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bg-BG" sz="1900" dirty="0" smtClean="0">
                <a:solidFill>
                  <a:schemeClr val="accent5">
                    <a:lumMod val="50000"/>
                  </a:schemeClr>
                </a:solidFill>
              </a:rPr>
              <a:t>Планирането на задачите</a:t>
            </a:r>
            <a:r>
              <a:rPr lang="bg-BG" sz="1900" dirty="0">
                <a:solidFill>
                  <a:schemeClr val="accent5">
                    <a:lumMod val="50000"/>
                  </a:schemeClr>
                </a:solidFill>
              </a:rPr>
              <a:t>, свързани с училищното </a:t>
            </a:r>
            <a:r>
              <a:rPr lang="bg-BG" sz="1900" dirty="0" smtClean="0">
                <a:solidFill>
                  <a:schemeClr val="accent5">
                    <a:lumMod val="50000"/>
                  </a:schemeClr>
                </a:solidFill>
              </a:rPr>
              <a:t>образование, </a:t>
            </a:r>
            <a:r>
              <a:rPr lang="bg-BG" sz="1900" dirty="0">
                <a:solidFill>
                  <a:schemeClr val="accent5">
                    <a:lumMod val="50000"/>
                  </a:schemeClr>
                </a:solidFill>
              </a:rPr>
              <a:t>да </a:t>
            </a:r>
            <a:r>
              <a:rPr lang="bg-BG" sz="1900" dirty="0" smtClean="0">
                <a:solidFill>
                  <a:schemeClr val="accent5">
                    <a:lumMod val="50000"/>
                  </a:schemeClr>
                </a:solidFill>
              </a:rPr>
              <a:t>бъде </a:t>
            </a:r>
            <a:r>
              <a:rPr lang="bg-BG" sz="1900" dirty="0">
                <a:solidFill>
                  <a:schemeClr val="accent5">
                    <a:lumMod val="50000"/>
                  </a:schemeClr>
                </a:solidFill>
              </a:rPr>
              <a:t>с по-широк характер и да </a:t>
            </a:r>
            <a:r>
              <a:rPr lang="bg-BG" sz="1900" dirty="0" smtClean="0">
                <a:solidFill>
                  <a:schemeClr val="accent5">
                    <a:lumMod val="50000"/>
                  </a:schemeClr>
                </a:solidFill>
              </a:rPr>
              <a:t>поставя </a:t>
            </a:r>
            <a:r>
              <a:rPr lang="bg-BG" sz="1900" dirty="0">
                <a:solidFill>
                  <a:schemeClr val="accent5">
                    <a:lumMod val="50000"/>
                  </a:schemeClr>
                </a:solidFill>
              </a:rPr>
              <a:t>в основата на развитието на този сектор ключовите </a:t>
            </a:r>
            <a:r>
              <a:rPr lang="bg-BG" sz="1900" dirty="0" smtClean="0">
                <a:solidFill>
                  <a:schemeClr val="accent5">
                    <a:lumMod val="50000"/>
                  </a:schemeClr>
                </a:solidFill>
              </a:rPr>
              <a:t>компетентности, </a:t>
            </a:r>
            <a:r>
              <a:rPr lang="bg-BG" sz="1900" dirty="0">
                <a:solidFill>
                  <a:schemeClr val="accent5">
                    <a:lumMod val="50000"/>
                  </a:schemeClr>
                </a:solidFill>
              </a:rPr>
              <a:t>изграждането на модерна образователна среда и създаване на система за осигуряване на качество в училищното образование чрез взаимодействие с всички заинтересовани </a:t>
            </a:r>
            <a:r>
              <a:rPr lang="bg-BG" sz="1900" dirty="0" smtClean="0">
                <a:solidFill>
                  <a:schemeClr val="accent5">
                    <a:lumMod val="50000"/>
                  </a:schemeClr>
                </a:solidFill>
              </a:rPr>
              <a:t>страни;</a:t>
            </a:r>
            <a:endParaRPr lang="bg-BG" sz="1900" dirty="0">
              <a:solidFill>
                <a:schemeClr val="accent5">
                  <a:lumMod val="50000"/>
                </a:schemeClr>
              </a:solidFill>
            </a:endParaRP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bg-BG" sz="1900" dirty="0">
                <a:solidFill>
                  <a:schemeClr val="accent5">
                    <a:lumMod val="50000"/>
                  </a:schemeClr>
                </a:solidFill>
              </a:rPr>
              <a:t>У</a:t>
            </a:r>
            <a:r>
              <a:rPr lang="bg-BG" sz="1900" dirty="0" smtClean="0">
                <a:solidFill>
                  <a:schemeClr val="accent5">
                    <a:lumMod val="50000"/>
                  </a:schemeClr>
                </a:solidFill>
              </a:rPr>
              <a:t>величаване </a:t>
            </a:r>
            <a:r>
              <a:rPr lang="bg-BG" sz="1900" dirty="0">
                <a:solidFill>
                  <a:schemeClr val="accent5">
                    <a:lumMod val="50000"/>
                  </a:schemeClr>
                </a:solidFill>
              </a:rPr>
              <a:t>на участието в </a:t>
            </a:r>
            <a:r>
              <a:rPr lang="bg-BG" sz="1900" dirty="0" smtClean="0">
                <a:solidFill>
                  <a:schemeClr val="accent5">
                    <a:lumMod val="50000"/>
                  </a:schemeClr>
                </a:solidFill>
              </a:rPr>
              <a:t>ПОО чрез </a:t>
            </a:r>
            <a:r>
              <a:rPr lang="bg-BG" sz="1900" dirty="0">
                <a:solidFill>
                  <a:schemeClr val="accent5">
                    <a:lumMod val="50000"/>
                  </a:schemeClr>
                </a:solidFill>
              </a:rPr>
              <a:t>увеличаване на </a:t>
            </a:r>
            <a:r>
              <a:rPr lang="bg-BG" sz="1900" dirty="0" smtClean="0">
                <a:solidFill>
                  <a:schemeClr val="accent5">
                    <a:lumMod val="50000"/>
                  </a:schemeClr>
                </a:solidFill>
              </a:rPr>
              <a:t>привлекателността му, </a:t>
            </a:r>
            <a:r>
              <a:rPr lang="bg-BG" sz="1900" dirty="0">
                <a:solidFill>
                  <a:schemeClr val="accent5">
                    <a:lumMod val="50000"/>
                  </a:schemeClr>
                </a:solidFill>
              </a:rPr>
              <a:t>осигуряване на гъвкави пътеки, както към пазара на труда, така и към висшето образование. М</a:t>
            </a:r>
            <a:r>
              <a:rPr lang="bg-BG" sz="1900" dirty="0" smtClean="0">
                <a:solidFill>
                  <a:schemeClr val="accent5">
                    <a:lumMod val="50000"/>
                  </a:schemeClr>
                </a:solidFill>
              </a:rPr>
              <a:t>ащабни </a:t>
            </a:r>
            <a:r>
              <a:rPr lang="bg-BG" sz="1900" dirty="0">
                <a:solidFill>
                  <a:schemeClr val="accent5">
                    <a:lumMod val="50000"/>
                  </a:schemeClr>
                </a:solidFill>
              </a:rPr>
              <a:t>действия за актуализиране на учебното съдържание по професионална </a:t>
            </a:r>
            <a:r>
              <a:rPr lang="bg-BG" sz="1900" dirty="0" smtClean="0">
                <a:solidFill>
                  <a:schemeClr val="accent5">
                    <a:lumMod val="50000"/>
                  </a:schemeClr>
                </a:solidFill>
              </a:rPr>
              <a:t>подготовка.</a:t>
            </a:r>
            <a:endParaRPr lang="bg-BG" sz="1900" dirty="0">
              <a:solidFill>
                <a:schemeClr val="accent5">
                  <a:lumMod val="50000"/>
                </a:schemeClr>
              </a:solidFill>
            </a:endParaRPr>
          </a:p>
          <a:p>
            <a:pPr marL="182563" indent="-182563" algn="just">
              <a:buNone/>
              <a:tabLst>
                <a:tab pos="381204" algn="l"/>
              </a:tabLst>
            </a:pPr>
            <a:endParaRPr lang="bg-BG" sz="1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93" y="955"/>
            <a:ext cx="684213" cy="67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1470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8153400" cy="533398"/>
          </a:xfrm>
        </p:spPr>
        <p:txBody>
          <a:bodyPr>
            <a:noAutofit/>
          </a:bodyPr>
          <a:lstStyle/>
          <a:p>
            <a:pPr>
              <a:lnSpc>
                <a:spcPts val="4307"/>
              </a:lnSpc>
            </a:pPr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</a:rPr>
              <a:t>Обобщение на препоръките (2)</a:t>
            </a:r>
            <a:endParaRPr lang="bg-BG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533401"/>
            <a:ext cx="8686800" cy="6019800"/>
          </a:xfrm>
        </p:spPr>
        <p:txBody>
          <a:bodyPr>
            <a:noAutofit/>
          </a:bodyPr>
          <a:lstStyle/>
          <a:p>
            <a:pPr lvl="0" algn="just">
              <a:buFont typeface="Wingdings" panose="05000000000000000000" pitchFamily="2" charset="2"/>
              <a:buChar char="v"/>
            </a:pPr>
            <a:r>
              <a:rPr lang="bg-BG" sz="2200" dirty="0" smtClean="0">
                <a:solidFill>
                  <a:schemeClr val="accent5">
                    <a:lumMod val="50000"/>
                  </a:schemeClr>
                </a:solidFill>
              </a:rPr>
              <a:t>Да </a:t>
            </a:r>
            <a:r>
              <a:rPr lang="bg-BG" sz="2200" dirty="0">
                <a:solidFill>
                  <a:schemeClr val="accent5">
                    <a:lumMod val="50000"/>
                  </a:schemeClr>
                </a:solidFill>
              </a:rPr>
              <a:t>се насърчат висшите училища </a:t>
            </a:r>
            <a:r>
              <a:rPr lang="bg-BG" sz="2200" dirty="0" smtClean="0">
                <a:solidFill>
                  <a:schemeClr val="accent5">
                    <a:lumMod val="50000"/>
                  </a:schemeClr>
                </a:solidFill>
              </a:rPr>
              <a:t>и социалните партньори в този сектор за по-активно участие в </a:t>
            </a:r>
            <a:r>
              <a:rPr lang="bg-BG" sz="2200" dirty="0">
                <a:solidFill>
                  <a:schemeClr val="accent5">
                    <a:lumMod val="50000"/>
                  </a:schemeClr>
                </a:solidFill>
              </a:rPr>
              <a:t>изпълнение на политиката за </a:t>
            </a:r>
            <a:r>
              <a:rPr lang="bg-BG" sz="2200" dirty="0" smtClean="0">
                <a:solidFill>
                  <a:schemeClr val="accent5">
                    <a:lumMod val="50000"/>
                  </a:schemeClr>
                </a:solidFill>
              </a:rPr>
              <a:t>УЦЖ. 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bg-BG" sz="2200" dirty="0" smtClean="0">
                <a:solidFill>
                  <a:schemeClr val="accent5">
                    <a:lumMod val="50000"/>
                  </a:schemeClr>
                </a:solidFill>
              </a:rPr>
              <a:t>Акцент върху следните целеви групи (възрастни </a:t>
            </a:r>
            <a:r>
              <a:rPr lang="bg-BG" sz="2200" dirty="0">
                <a:solidFill>
                  <a:schemeClr val="accent5">
                    <a:lumMod val="50000"/>
                  </a:schemeClr>
                </a:solidFill>
              </a:rPr>
              <a:t>обучаеми и най-вече лицата в неравностойно положение – работници над 55-годишна възраст, хора със специфични образователни потребности, живеещи в отдалечени места, завръщащи се на пазара на труда след дълго отсъствие поради нетрудоспособност и др</a:t>
            </a:r>
            <a:r>
              <a:rPr lang="bg-BG" sz="2200" dirty="0" smtClean="0">
                <a:solidFill>
                  <a:schemeClr val="accent5">
                    <a:lumMod val="50000"/>
                  </a:schemeClr>
                </a:solidFill>
              </a:rPr>
              <a:t>.)</a:t>
            </a:r>
            <a:endParaRPr lang="bg-BG" sz="2200" dirty="0">
              <a:solidFill>
                <a:schemeClr val="accent5">
                  <a:lumMod val="50000"/>
                </a:schemeClr>
              </a:solidFill>
            </a:endParaRP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bg-BG" sz="2200" dirty="0">
                <a:solidFill>
                  <a:schemeClr val="accent5">
                    <a:lumMod val="50000"/>
                  </a:schemeClr>
                </a:solidFill>
              </a:rPr>
              <a:t>Да се стимулира по-широко участие в </a:t>
            </a:r>
            <a:r>
              <a:rPr lang="bg-BG" sz="2200" dirty="0" smtClean="0">
                <a:solidFill>
                  <a:schemeClr val="accent5">
                    <a:lumMod val="50000"/>
                  </a:schemeClr>
                </a:solidFill>
              </a:rPr>
              <a:t>дейности за учене </a:t>
            </a:r>
            <a:r>
              <a:rPr lang="bg-BG" sz="2200" dirty="0">
                <a:solidFill>
                  <a:schemeClr val="accent5">
                    <a:lumMod val="50000"/>
                  </a:schemeClr>
                </a:solidFill>
              </a:rPr>
              <a:t>през целия живот и професионалната мобилност.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bg-BG" sz="2200" dirty="0">
                <a:solidFill>
                  <a:schemeClr val="accent5">
                    <a:lumMod val="50000"/>
                  </a:schemeClr>
                </a:solidFill>
              </a:rPr>
              <a:t>Да се създадат подходящи канали за взаимодействие с ключови актьори, които са недостатъчно добре представени в съществуващия координационен механизъм на национално ниво – организации на гражданското общество, доставчици на неформално образование и обучение, местни власти. Да бъдат предприети стъпки към изграждане на областни координационни структури за изпълнение на стратегията – областни координационни групи за учене през целия живот. 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bg-BG" sz="2200" dirty="0"/>
          </a:p>
          <a:p>
            <a:pPr marL="182563" indent="-182563" algn="just">
              <a:buNone/>
              <a:tabLst>
                <a:tab pos="381204" algn="l"/>
              </a:tabLst>
            </a:pPr>
            <a:endParaRPr lang="bg-BG" sz="1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93" y="955"/>
            <a:ext cx="684213" cy="67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829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9" name="Picture 2" descr="D:\PROJECT_LLL\Letterhead\Заглавни вкл. финални варианти\фон на заглавн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1200"/>
            <a:ext cx="9144000" cy="4876800"/>
          </a:xfrm>
          <a:prstGeom prst="rect">
            <a:avLst/>
          </a:prstGeom>
          <a:noFill/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28601" y="1295401"/>
            <a:ext cx="8686800" cy="42672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bg-BG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bg-BG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БЛАГОДАРЯ ЗА ВНИМАНИЕТО!</a:t>
            </a:r>
          </a:p>
          <a:p>
            <a:pPr algn="ctr">
              <a:buNone/>
            </a:pPr>
            <a:r>
              <a:rPr lang="bg-BG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Жулиян</a:t>
            </a:r>
            <a:r>
              <a:rPr lang="bg-BG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Гочев –</a:t>
            </a:r>
          </a:p>
          <a:p>
            <a:pPr algn="ctr">
              <a:buNone/>
            </a:pPr>
            <a:r>
              <a:rPr lang="bg-BG" sz="25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член на екипа за изпълнение на проекта,</a:t>
            </a:r>
          </a:p>
          <a:p>
            <a:pPr algn="ctr">
              <a:buNone/>
            </a:pPr>
            <a:r>
              <a:rPr lang="bg-BG" sz="25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държавен експерт в отдел „Учене през целия живот“,</a:t>
            </a:r>
          </a:p>
          <a:p>
            <a:pPr algn="ctr">
              <a:buNone/>
            </a:pPr>
            <a:r>
              <a:rPr lang="bg-BG" sz="25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Дирекция „Формиране, анализ и оценка на политиките“</a:t>
            </a:r>
          </a:p>
          <a:p>
            <a:pPr algn="ctr">
              <a:buNone/>
            </a:pPr>
            <a:r>
              <a:rPr lang="bg-BG" sz="25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Министерство на образованието и науката</a:t>
            </a: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0"/>
            <a:ext cx="23241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901" y="955"/>
            <a:ext cx="684213" cy="67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Картина 5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331" y="5"/>
            <a:ext cx="19716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814915" y="692722"/>
            <a:ext cx="3514178" cy="468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462" tIns="49232" rIns="98462" bIns="49232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bg-BG" altLang="bg-BG" sz="1200" b="1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„Националните координатори в изпълнение на</a:t>
            </a:r>
            <a:endParaRPr lang="bg-BG" altLang="bg-BG" sz="1200" dirty="0"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pPr algn="ctr"/>
            <a:r>
              <a:rPr lang="bg-BG" altLang="bg-BG" sz="1200" b="1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Европейската програма за учене на възрастни”</a:t>
            </a:r>
            <a:endParaRPr lang="bg-BG" altLang="bg-BG" sz="1200" dirty="0"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179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93" y="955"/>
            <a:ext cx="684213" cy="67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"/>
            <a:ext cx="8459793" cy="1268761"/>
          </a:xfrm>
        </p:spPr>
        <p:txBody>
          <a:bodyPr>
            <a:noAutofit/>
          </a:bodyPr>
          <a:lstStyle/>
          <a:p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</a:rPr>
              <a:t>Мониторинг на </a:t>
            </a:r>
            <a:br>
              <a:rPr lang="bg-BG" sz="28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</a:rPr>
              <a:t>политиката за учене през целия живот</a:t>
            </a:r>
            <a:endParaRPr lang="bg-BG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6" name="Picture 1" descr="C:\Users\monadmin\AppData\Local\Microsoft\Windows\Temporary Internet Files\Content.IE5\7D6RIQ8B\Схема 1 методология мониторинг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1295400"/>
            <a:ext cx="4343401" cy="5029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419600" y="1288124"/>
            <a:ext cx="4572000" cy="532453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182563" algn="just"/>
            <a:r>
              <a:rPr lang="bg-BG" sz="1700" dirty="0"/>
              <a:t>Разработването и осъществяването на политиката за </a:t>
            </a:r>
            <a:r>
              <a:rPr lang="bg-BG" sz="1700" dirty="0" smtClean="0"/>
              <a:t>УЦЖ </a:t>
            </a:r>
            <a:r>
              <a:rPr lang="bg-BG" sz="1700" dirty="0"/>
              <a:t>е сложен и многоаспектен процес, </a:t>
            </a:r>
            <a:r>
              <a:rPr lang="bg-BG" sz="1700" dirty="0" smtClean="0"/>
              <a:t>който обхваща </a:t>
            </a:r>
            <a:r>
              <a:rPr lang="bg-BG" sz="1700" b="1" dirty="0"/>
              <a:t>пет </a:t>
            </a:r>
            <a:r>
              <a:rPr lang="bg-BG" sz="1700" b="1" dirty="0" smtClean="0"/>
              <a:t>фази</a:t>
            </a:r>
            <a:r>
              <a:rPr lang="bg-BG" sz="1700" dirty="0"/>
              <a:t>:</a:t>
            </a:r>
            <a:r>
              <a:rPr lang="bg-BG" sz="1700" dirty="0" smtClean="0"/>
              <a:t> </a:t>
            </a:r>
          </a:p>
          <a:p>
            <a:pPr marL="182563" indent="-182563" algn="just">
              <a:buFont typeface="+mj-lt"/>
              <a:buAutoNum type="arabicPeriod"/>
            </a:pPr>
            <a:r>
              <a:rPr lang="bg-BG" sz="1700" dirty="0" smtClean="0"/>
              <a:t>Вникване </a:t>
            </a:r>
            <a:r>
              <a:rPr lang="bg-BG" sz="1700" dirty="0"/>
              <a:t>в проблема = </a:t>
            </a:r>
            <a:r>
              <a:rPr lang="bg-BG" sz="1700" b="1" dirty="0"/>
              <a:t>стратегическо планиране;</a:t>
            </a:r>
          </a:p>
          <a:p>
            <a:pPr marL="182563" lvl="0" indent="-182563" algn="just">
              <a:buFont typeface="+mj-lt"/>
              <a:buAutoNum type="arabicPeriod"/>
            </a:pPr>
            <a:r>
              <a:rPr lang="bg-BG" sz="1700" dirty="0"/>
              <a:t>Формулиране на решения = </a:t>
            </a:r>
            <a:r>
              <a:rPr lang="bg-BG" sz="1700" b="1" dirty="0"/>
              <a:t>разработване на политики</a:t>
            </a:r>
            <a:r>
              <a:rPr lang="bg-BG" sz="1700" dirty="0"/>
              <a:t>;</a:t>
            </a:r>
          </a:p>
          <a:p>
            <a:pPr marL="182563" lvl="0" indent="-182563" algn="just">
              <a:buFont typeface="+mj-lt"/>
              <a:buAutoNum type="arabicPeriod"/>
            </a:pPr>
            <a:r>
              <a:rPr lang="bg-BG" sz="1700" dirty="0"/>
              <a:t>Осъществяване на решенията = </a:t>
            </a:r>
            <a:r>
              <a:rPr lang="bg-BG" sz="1700" b="1" dirty="0"/>
              <a:t>прилагане</a:t>
            </a:r>
            <a:r>
              <a:rPr lang="bg-BG" sz="1700" dirty="0"/>
              <a:t>;</a:t>
            </a:r>
          </a:p>
          <a:p>
            <a:pPr marL="182563" lvl="0" indent="-182563" algn="just">
              <a:buFont typeface="+mj-lt"/>
              <a:buAutoNum type="arabicPeriod"/>
            </a:pPr>
            <a:r>
              <a:rPr lang="bg-BG" sz="1700" dirty="0"/>
              <a:t>Проверка на прилагането= </a:t>
            </a:r>
            <a:r>
              <a:rPr lang="bg-BG" sz="1700" b="1" dirty="0"/>
              <a:t>мониторинг</a:t>
            </a:r>
            <a:r>
              <a:rPr lang="bg-BG" sz="1700" dirty="0"/>
              <a:t>;</a:t>
            </a:r>
          </a:p>
          <a:p>
            <a:pPr marL="182563" lvl="0" indent="-182563" algn="just">
              <a:buFont typeface="+mj-lt"/>
              <a:buAutoNum type="arabicPeriod"/>
            </a:pPr>
            <a:r>
              <a:rPr lang="bg-BG" sz="1700" dirty="0" smtClean="0"/>
              <a:t>Оценка </a:t>
            </a:r>
            <a:r>
              <a:rPr lang="bg-BG" sz="1700" dirty="0"/>
              <a:t>на напредъка = </a:t>
            </a:r>
            <a:r>
              <a:rPr lang="bg-BG" sz="1700" b="1" dirty="0"/>
              <a:t>оценка</a:t>
            </a:r>
            <a:r>
              <a:rPr lang="bg-BG" sz="1700" dirty="0" smtClean="0"/>
              <a:t>.</a:t>
            </a:r>
          </a:p>
          <a:p>
            <a:pPr lvl="0" algn="just"/>
            <a:endParaRPr lang="bg-BG" sz="1700" dirty="0"/>
          </a:p>
          <a:p>
            <a:pPr indent="182563" algn="just"/>
            <a:r>
              <a:rPr lang="bg-BG" sz="1700" dirty="0" smtClean="0"/>
              <a:t>Непрекъснат </a:t>
            </a:r>
            <a:r>
              <a:rPr lang="bg-BG" sz="1700" dirty="0"/>
              <a:t>цикъл на </a:t>
            </a:r>
            <a:r>
              <a:rPr lang="bg-BG" sz="1700" dirty="0" smtClean="0"/>
              <a:t>преоценка, </a:t>
            </a:r>
            <a:r>
              <a:rPr lang="bg-BG" sz="1700" dirty="0"/>
              <a:t>анализ, </a:t>
            </a:r>
            <a:r>
              <a:rPr lang="bg-BG" sz="1700" dirty="0" smtClean="0"/>
              <a:t>разработване, прилагане и мониторинг.</a:t>
            </a:r>
          </a:p>
          <a:p>
            <a:pPr algn="just">
              <a:tabLst>
                <a:tab pos="182563" algn="l"/>
              </a:tabLst>
            </a:pPr>
            <a:r>
              <a:rPr lang="bg-BG" sz="1700" dirty="0" smtClean="0"/>
              <a:t>	Началните </a:t>
            </a:r>
            <a:r>
              <a:rPr lang="bg-BG" sz="1700" dirty="0"/>
              <a:t>импулси могат да произтичат от различни </a:t>
            </a:r>
            <a:r>
              <a:rPr lang="bg-BG" sz="1700" dirty="0" smtClean="0"/>
              <a:t>източници и в различни моменти. Те могат да бъдат по инициатива на държавните </a:t>
            </a:r>
            <a:r>
              <a:rPr lang="bg-BG" sz="1700" dirty="0"/>
              <a:t>органи</a:t>
            </a:r>
            <a:r>
              <a:rPr lang="bg-BG" sz="1700" dirty="0" smtClean="0"/>
              <a:t>, социалните </a:t>
            </a:r>
            <a:r>
              <a:rPr lang="bg-BG" sz="1700" dirty="0"/>
              <a:t>партньори, академичната </a:t>
            </a:r>
            <a:r>
              <a:rPr lang="bg-BG" sz="1700" dirty="0" smtClean="0"/>
              <a:t>общност, гражданското общество и др. участници в изпълнението на политиката за УЦЖ.</a:t>
            </a:r>
            <a:endParaRPr lang="bg-BG" sz="1700" dirty="0"/>
          </a:p>
        </p:txBody>
      </p:sp>
    </p:spTree>
    <p:extLst>
      <p:ext uri="{BB962C8B-B14F-4D97-AF65-F5344CB8AC3E}">
        <p14:creationId xmlns:p14="http://schemas.microsoft.com/office/powerpoint/2010/main" val="701045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93" y="955"/>
            <a:ext cx="684213" cy="67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"/>
            <a:ext cx="8153400" cy="1268761"/>
          </a:xfrm>
        </p:spPr>
        <p:txBody>
          <a:bodyPr>
            <a:noAutofit/>
          </a:bodyPr>
          <a:lstStyle/>
          <a:p>
            <a:r>
              <a:rPr lang="bg-BG" sz="4300" b="1" dirty="0" smtClean="0">
                <a:solidFill>
                  <a:schemeClr val="accent5">
                    <a:lumMod val="50000"/>
                  </a:schemeClr>
                </a:solidFill>
              </a:rPr>
              <a:t>Терминология</a:t>
            </a:r>
            <a:endParaRPr lang="bg-BG" sz="43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268767"/>
            <a:ext cx="8663880" cy="5040563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bg-BG" sz="2100" dirty="0"/>
          </a:p>
          <a:p>
            <a:pPr marL="354013" indent="-354013" algn="just">
              <a:buFont typeface="Wingdings" panose="05000000000000000000" pitchFamily="2" charset="2"/>
              <a:buChar char="ü"/>
              <a:tabLst>
                <a:tab pos="8161338" algn="l"/>
              </a:tabLst>
            </a:pP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</a:rPr>
              <a:t>Мониторинг</a:t>
            </a:r>
            <a:r>
              <a:rPr lang="bg-BG" sz="3200" dirty="0" smtClean="0">
                <a:solidFill>
                  <a:schemeClr val="accent5">
                    <a:lumMod val="50000"/>
                  </a:schemeClr>
                </a:solidFill>
              </a:rPr>
              <a:t>–систематично </a:t>
            </a:r>
            <a:r>
              <a:rPr lang="bg-BG" sz="3200" dirty="0">
                <a:solidFill>
                  <a:schemeClr val="accent5">
                    <a:lumMod val="50000"/>
                  </a:schemeClr>
                </a:solidFill>
              </a:rPr>
              <a:t>и непрекъснато наблюдение на даден процес, за да се открие съответствие с желан или предполагаем </a:t>
            </a:r>
            <a:r>
              <a:rPr lang="bg-BG" sz="3200" dirty="0" smtClean="0">
                <a:solidFill>
                  <a:schemeClr val="accent5">
                    <a:lumMod val="50000"/>
                  </a:schemeClr>
                </a:solidFill>
              </a:rPr>
              <a:t>резултат;</a:t>
            </a:r>
          </a:p>
          <a:p>
            <a:pPr marL="354013" indent="-354013" algn="just">
              <a:buNone/>
              <a:tabLst>
                <a:tab pos="8161338" algn="l"/>
              </a:tabLst>
            </a:pPr>
            <a:endParaRPr lang="bg-BG" sz="2000" dirty="0"/>
          </a:p>
          <a:p>
            <a:pPr marL="354013" indent="-354013" algn="just">
              <a:buFont typeface="Wingdings" panose="05000000000000000000" pitchFamily="2" charset="2"/>
              <a:buChar char="ü"/>
              <a:tabLst>
                <a:tab pos="8161338" algn="l"/>
              </a:tabLst>
            </a:pP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</a:rPr>
              <a:t>Индикатори</a:t>
            </a:r>
            <a:r>
              <a:rPr lang="bg-BG" sz="3200" dirty="0" smtClean="0">
                <a:solidFill>
                  <a:schemeClr val="accent5">
                    <a:lumMod val="50000"/>
                  </a:schemeClr>
                </a:solidFill>
              </a:rPr>
              <a:t>–измерими статистически показатели, </a:t>
            </a:r>
            <a:r>
              <a:rPr lang="bg-BG" sz="3200" dirty="0">
                <a:solidFill>
                  <a:schemeClr val="accent5">
                    <a:lumMod val="50000"/>
                  </a:schemeClr>
                </a:solidFill>
              </a:rPr>
              <a:t>които характеризират обществено значими явления или протичащи в обществото </a:t>
            </a:r>
            <a:r>
              <a:rPr lang="bg-BG" sz="3200" dirty="0" smtClean="0">
                <a:solidFill>
                  <a:schemeClr val="accent5">
                    <a:lumMod val="50000"/>
                  </a:schemeClr>
                </a:solidFill>
              </a:rPr>
              <a:t>процеси, определени във времето и пространството.</a:t>
            </a:r>
            <a:endParaRPr lang="bg-BG" sz="32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bg-BG" sz="3600" dirty="0"/>
          </a:p>
        </p:txBody>
      </p:sp>
    </p:spTree>
    <p:extLst>
      <p:ext uri="{BB962C8B-B14F-4D97-AF65-F5344CB8AC3E}">
        <p14:creationId xmlns:p14="http://schemas.microsoft.com/office/powerpoint/2010/main" val="255988259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"/>
            <a:ext cx="8459793" cy="1268761"/>
          </a:xfrm>
        </p:spPr>
        <p:txBody>
          <a:bodyPr>
            <a:noAutofit/>
          </a:bodyPr>
          <a:lstStyle/>
          <a:p>
            <a:pPr>
              <a:lnSpc>
                <a:spcPts val="4307"/>
              </a:lnSpc>
            </a:pPr>
            <a:r>
              <a:rPr lang="bg-BG" sz="3100" b="1" dirty="0" smtClean="0">
                <a:solidFill>
                  <a:schemeClr val="accent5">
                    <a:lumMod val="50000"/>
                  </a:schemeClr>
                </a:solidFill>
              </a:rPr>
              <a:t>Цели на Доклада за изпълнението през 2014 г. на НСУЦЖ за периода 2014-2020 година</a:t>
            </a:r>
            <a:endParaRPr lang="bg-BG" sz="31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268767"/>
            <a:ext cx="8640960" cy="50405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</a:rPr>
              <a:t>Основна цел:</a:t>
            </a:r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</a:rPr>
              <a:t> осигуряване на </a:t>
            </a:r>
            <a:r>
              <a:rPr lang="bg-BG" sz="2400" dirty="0">
                <a:solidFill>
                  <a:schemeClr val="accent5">
                    <a:lumMod val="50000"/>
                  </a:schemeClr>
                </a:solidFill>
              </a:rPr>
              <a:t>прозрачност и публичност за изпълнението на </a:t>
            </a:r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</a:rPr>
              <a:t>НСУЦЖ </a:t>
            </a:r>
            <a:r>
              <a:rPr lang="bg-BG" sz="2400" dirty="0">
                <a:solidFill>
                  <a:schemeClr val="accent5">
                    <a:lumMod val="50000"/>
                  </a:schemeClr>
                </a:solidFill>
              </a:rPr>
              <a:t>за периода 2014 - 2020 </a:t>
            </a:r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</a:rPr>
              <a:t>г. както и </a:t>
            </a: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</a:rPr>
              <a:t>представяне на </a:t>
            </a:r>
            <a:r>
              <a:rPr lang="bg-BG" sz="2400" b="1" dirty="0">
                <a:solidFill>
                  <a:schemeClr val="accent5">
                    <a:lumMod val="50000"/>
                  </a:schemeClr>
                </a:solidFill>
              </a:rPr>
              <a:t>информация </a:t>
            </a: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</a:rPr>
              <a:t>за: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bg-BG" sz="2300" b="1" dirty="0" smtClean="0">
                <a:solidFill>
                  <a:schemeClr val="accent5">
                    <a:lumMod val="50000"/>
                  </a:schemeClr>
                </a:solidFill>
              </a:rPr>
              <a:t>резултатите </a:t>
            </a:r>
            <a:r>
              <a:rPr lang="bg-BG" sz="2300" b="1" dirty="0">
                <a:solidFill>
                  <a:schemeClr val="accent5">
                    <a:lumMod val="50000"/>
                  </a:schemeClr>
                </a:solidFill>
              </a:rPr>
              <a:t>от основните дейности и задачи</a:t>
            </a:r>
            <a:r>
              <a:rPr lang="bg-BG" sz="2300" dirty="0">
                <a:solidFill>
                  <a:schemeClr val="accent5">
                    <a:lumMod val="50000"/>
                  </a:schemeClr>
                </a:solidFill>
              </a:rPr>
              <a:t>, планирани в първия План за действие за 2014 </a:t>
            </a:r>
            <a:r>
              <a:rPr lang="bg-BG" sz="2300" dirty="0" smtClean="0">
                <a:solidFill>
                  <a:schemeClr val="accent5">
                    <a:lumMod val="50000"/>
                  </a:schemeClr>
                </a:solidFill>
              </a:rPr>
              <a:t>г., приет в </a:t>
            </a:r>
            <a:r>
              <a:rPr lang="bg-BG" sz="2300" dirty="0">
                <a:solidFill>
                  <a:schemeClr val="accent5">
                    <a:lumMod val="50000"/>
                  </a:schemeClr>
                </a:solidFill>
              </a:rPr>
              <a:t>изпълнение на НСУЦЖ за периода 2014 - 2020 г</a:t>
            </a:r>
            <a:r>
              <a:rPr lang="bg-BG" sz="2300" dirty="0" smtClean="0">
                <a:solidFill>
                  <a:schemeClr val="accent5">
                    <a:lumMod val="50000"/>
                  </a:schemeClr>
                </a:solidFill>
              </a:rPr>
              <a:t>. (РМС </a:t>
            </a:r>
            <a:r>
              <a:rPr lang="bg-BG" sz="2300" dirty="0">
                <a:solidFill>
                  <a:schemeClr val="accent5">
                    <a:lumMod val="50000"/>
                  </a:schemeClr>
                </a:solidFill>
              </a:rPr>
              <a:t>№ </a:t>
            </a:r>
            <a:r>
              <a:rPr lang="bg-BG" sz="2300" dirty="0" smtClean="0">
                <a:solidFill>
                  <a:schemeClr val="accent5">
                    <a:lumMod val="50000"/>
                  </a:schemeClr>
                </a:solidFill>
              </a:rPr>
              <a:t>187 </a:t>
            </a:r>
            <a:r>
              <a:rPr lang="bg-BG" sz="2300" dirty="0">
                <a:solidFill>
                  <a:schemeClr val="accent5">
                    <a:lumMod val="50000"/>
                  </a:schemeClr>
                </a:solidFill>
              </a:rPr>
              <a:t>от 3 април 2014 г</a:t>
            </a:r>
            <a:r>
              <a:rPr lang="bg-BG" sz="2300" dirty="0" smtClean="0">
                <a:solidFill>
                  <a:schemeClr val="accent5">
                    <a:lumMod val="50000"/>
                  </a:schemeClr>
                </a:solidFill>
              </a:rPr>
              <a:t>.);</a:t>
            </a:r>
            <a:endParaRPr lang="bg-BG" sz="2300" dirty="0">
              <a:solidFill>
                <a:schemeClr val="accent5">
                  <a:lumMod val="50000"/>
                </a:schemeClr>
              </a:solidFill>
            </a:endParaRP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bg-BG" sz="2300" b="1" dirty="0" smtClean="0">
                <a:solidFill>
                  <a:schemeClr val="accent5">
                    <a:lumMod val="50000"/>
                  </a:schemeClr>
                </a:solidFill>
              </a:rPr>
              <a:t>анализирането и оценяването на степента </a:t>
            </a:r>
            <a:r>
              <a:rPr lang="bg-BG" sz="2300" b="1" dirty="0">
                <a:solidFill>
                  <a:schemeClr val="accent5">
                    <a:lumMod val="50000"/>
                  </a:schemeClr>
                </a:solidFill>
              </a:rPr>
              <a:t>на въздействие на постигнатите резултати в края на 2014 г.</a:t>
            </a:r>
            <a:r>
              <a:rPr lang="bg-BG" sz="2300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bg-BG" sz="2300" dirty="0" smtClean="0">
                <a:solidFill>
                  <a:schemeClr val="accent5">
                    <a:lumMod val="50000"/>
                  </a:schemeClr>
                </a:solidFill>
              </a:rPr>
              <a:t>чрез ефективно използване  на система </a:t>
            </a:r>
            <a:r>
              <a:rPr lang="bg-BG" sz="2300" dirty="0">
                <a:solidFill>
                  <a:schemeClr val="accent5">
                    <a:lumMod val="50000"/>
                  </a:schemeClr>
                </a:solidFill>
              </a:rPr>
              <a:t>от индикатори за измеримост на резултатите, заложена в НСУЦЖ;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bg-BG" sz="2300" b="1" dirty="0">
                <a:solidFill>
                  <a:schemeClr val="accent5">
                    <a:lumMod val="50000"/>
                  </a:schemeClr>
                </a:solidFill>
              </a:rPr>
              <a:t>степента на взаимодействие на заинтересованите страни и техния принос</a:t>
            </a:r>
            <a:r>
              <a:rPr lang="bg-BG" sz="2300" dirty="0">
                <a:solidFill>
                  <a:schemeClr val="accent5">
                    <a:lumMod val="50000"/>
                  </a:schemeClr>
                </a:solidFill>
              </a:rPr>
              <a:t> за изпълнението на предвидените дейности и задачи през 2014 г.</a:t>
            </a:r>
          </a:p>
        </p:txBody>
      </p:sp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93" y="955"/>
            <a:ext cx="684213" cy="67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7544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268761"/>
          </a:xfrm>
        </p:spPr>
        <p:txBody>
          <a:bodyPr>
            <a:noAutofit/>
          </a:bodyPr>
          <a:lstStyle/>
          <a:p>
            <a:pPr>
              <a:lnSpc>
                <a:spcPts val="4307"/>
              </a:lnSpc>
            </a:pPr>
            <a:r>
              <a:rPr lang="bg-BG" sz="4800" b="1" dirty="0" smtClean="0">
                <a:solidFill>
                  <a:schemeClr val="accent5">
                    <a:lumMod val="50000"/>
                  </a:schemeClr>
                </a:solidFill>
              </a:rPr>
              <a:t>Структура на изводите:</a:t>
            </a:r>
            <a:endParaRPr lang="bg-BG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268767"/>
            <a:ext cx="8640960" cy="5040563"/>
          </a:xfrm>
        </p:spPr>
        <p:txBody>
          <a:bodyPr>
            <a:noAutofit/>
          </a:bodyPr>
          <a:lstStyle/>
          <a:p>
            <a:pPr marL="536575" indent="-536575" algn="just">
              <a:buFont typeface="Wingdings" panose="05000000000000000000" pitchFamily="2" charset="2"/>
              <a:buChar char="Ø"/>
              <a:tabLst>
                <a:tab pos="536575" algn="l"/>
              </a:tabLst>
            </a:pPr>
            <a:r>
              <a:rPr lang="bg-BG" sz="3600" dirty="0" smtClean="0">
                <a:solidFill>
                  <a:schemeClr val="accent5">
                    <a:lumMod val="75000"/>
                  </a:schemeClr>
                </a:solidFill>
              </a:rPr>
              <a:t>Напредък по отношение на изпълнението на стратегическите цели и показателите за тях, определени в НСУЦЖ;</a:t>
            </a:r>
          </a:p>
          <a:p>
            <a:pPr marL="0" indent="0" algn="just">
              <a:lnSpc>
                <a:spcPts val="500"/>
              </a:lnSpc>
              <a:buNone/>
              <a:tabLst>
                <a:tab pos="536575" algn="l"/>
              </a:tabLst>
            </a:pPr>
            <a:endParaRPr lang="bg-BG" sz="3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536575" indent="-536575" algn="just">
              <a:buFont typeface="Wingdings" panose="05000000000000000000" pitchFamily="2" charset="2"/>
              <a:buChar char="Ø"/>
              <a:tabLst>
                <a:tab pos="536575" algn="l"/>
              </a:tabLst>
            </a:pPr>
            <a:r>
              <a:rPr lang="bg-BG" sz="3600" dirty="0" smtClean="0">
                <a:solidFill>
                  <a:schemeClr val="accent5">
                    <a:lumMod val="75000"/>
                  </a:schemeClr>
                </a:solidFill>
              </a:rPr>
              <a:t>Напредък по конкретните цели на отделните области на въздействие;</a:t>
            </a:r>
          </a:p>
          <a:p>
            <a:pPr marL="0" indent="0" algn="just">
              <a:lnSpc>
                <a:spcPts val="500"/>
              </a:lnSpc>
              <a:buNone/>
              <a:tabLst>
                <a:tab pos="536575" algn="l"/>
              </a:tabLst>
            </a:pPr>
            <a:endParaRPr lang="bg-BG" sz="3600" dirty="0">
              <a:solidFill>
                <a:schemeClr val="accent5">
                  <a:lumMod val="75000"/>
                </a:schemeClr>
              </a:solidFill>
            </a:endParaRPr>
          </a:p>
          <a:p>
            <a:pPr marL="536575" indent="-536575" algn="just">
              <a:buFont typeface="Wingdings" panose="05000000000000000000" pitchFamily="2" charset="2"/>
              <a:buChar char="Ø"/>
              <a:tabLst>
                <a:tab pos="536575" algn="l"/>
              </a:tabLst>
            </a:pPr>
            <a:r>
              <a:rPr lang="bg-BG" sz="3600" dirty="0" smtClean="0">
                <a:solidFill>
                  <a:schemeClr val="accent5">
                    <a:lumMod val="75000"/>
                  </a:schemeClr>
                </a:solidFill>
              </a:rPr>
              <a:t>Изпълнение на планираните задачи по области на въздействие</a:t>
            </a:r>
            <a:r>
              <a:rPr lang="bg-BG" sz="3600" dirty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bg-BG" sz="3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q"/>
              <a:tabLst>
                <a:tab pos="381204" algn="l"/>
              </a:tabLst>
            </a:pPr>
            <a:endParaRPr lang="bg-BG" sz="21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93" y="955"/>
            <a:ext cx="684213" cy="67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7544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052513"/>
          </a:xfrm>
        </p:spPr>
        <p:txBody>
          <a:bodyPr>
            <a:noAutofit/>
          </a:bodyPr>
          <a:lstStyle/>
          <a:p>
            <a:r>
              <a:rPr lang="bg-BG" altLang="bg-BG" sz="2300" b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Осем стратегически цели </a:t>
            </a:r>
            <a:br>
              <a:rPr lang="bg-BG" altLang="bg-BG" sz="2300" b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</a:br>
            <a:r>
              <a:rPr lang="bg-BG" altLang="bg-BG" sz="2300" b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и показатели за напредък, определени в НСУЦЖ:</a:t>
            </a:r>
            <a:endParaRPr lang="bg-BG" altLang="bg-BG" sz="2300" dirty="0" smtClean="0">
              <a:solidFill>
                <a:schemeClr val="accent5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55575" y="1052513"/>
            <a:ext cx="87852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563" indent="-182563" algn="just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bg-BG" sz="1700" b="1" dirty="0">
                <a:solidFill>
                  <a:schemeClr val="accent5">
                    <a:lumMod val="50000"/>
                  </a:schemeClr>
                </a:solidFill>
              </a:rPr>
              <a:t>Повишаване на дела на обхванатите в предучилищното възпитание и подготовка деца на възраст от 4 г. до постъпване в първи клас </a:t>
            </a:r>
            <a:r>
              <a:rPr lang="bg-BG" sz="1700" dirty="0">
                <a:solidFill>
                  <a:schemeClr val="accent5">
                    <a:lumMod val="50000"/>
                  </a:schemeClr>
                </a:solidFill>
              </a:rPr>
              <a:t>от 87.8% през 2012 г. на 90 % през 2020 г</a:t>
            </a:r>
            <a:r>
              <a:rPr lang="bg-BG" sz="1700" dirty="0" smtClean="0">
                <a:solidFill>
                  <a:schemeClr val="accent5">
                    <a:lumMod val="50000"/>
                  </a:schemeClr>
                </a:solidFill>
              </a:rPr>
              <a:t>.;</a:t>
            </a:r>
            <a:endParaRPr lang="bg-BG" sz="1700" dirty="0">
              <a:solidFill>
                <a:schemeClr val="accent5">
                  <a:lumMod val="50000"/>
                </a:schemeClr>
              </a:solidFill>
            </a:endParaRPr>
          </a:p>
          <a:p>
            <a:pPr marL="182563" indent="-182563" algn="just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bg-BG" sz="1700" b="1" dirty="0">
                <a:solidFill>
                  <a:schemeClr val="accent5">
                    <a:lumMod val="50000"/>
                  </a:schemeClr>
                </a:solidFill>
              </a:rPr>
              <a:t>Намаляване на дела на преждевременно напусналите образователната система на възраст от 18 до 24 г.</a:t>
            </a:r>
            <a:r>
              <a:rPr lang="bg-BG" sz="1700" dirty="0">
                <a:solidFill>
                  <a:schemeClr val="accent5">
                    <a:lumMod val="50000"/>
                  </a:schemeClr>
                </a:solidFill>
              </a:rPr>
              <a:t> от 12.5% през 2012 г. под 11% през 2020 г.;</a:t>
            </a:r>
          </a:p>
          <a:p>
            <a:pPr marL="182563" indent="-182563" algn="just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bg-BG" sz="1700" b="1" dirty="0">
                <a:solidFill>
                  <a:schemeClr val="accent5">
                    <a:lumMod val="50000"/>
                  </a:schemeClr>
                </a:solidFill>
              </a:rPr>
              <a:t>Намаляване на дела на 15 годишните със слаби постижения </a:t>
            </a:r>
            <a:r>
              <a:rPr lang="bg-BG" sz="1700" dirty="0">
                <a:solidFill>
                  <a:schemeClr val="accent5">
                    <a:lumMod val="50000"/>
                  </a:schemeClr>
                </a:solidFill>
              </a:rPr>
              <a:t>по:</a:t>
            </a:r>
          </a:p>
          <a:p>
            <a:pPr marL="354013" indent="-171450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defRPr/>
            </a:pPr>
            <a:r>
              <a:rPr lang="bg-BG" sz="1700" dirty="0">
                <a:solidFill>
                  <a:schemeClr val="accent5">
                    <a:lumMod val="50000"/>
                  </a:schemeClr>
                </a:solidFill>
              </a:rPr>
              <a:t>четене от 39.4% през 2012 г. на 30% през 2020 г.;</a:t>
            </a:r>
          </a:p>
          <a:p>
            <a:pPr marL="354013" indent="-171450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defRPr/>
            </a:pPr>
            <a:r>
              <a:rPr lang="bg-BG" sz="1700" dirty="0">
                <a:solidFill>
                  <a:schemeClr val="accent5">
                    <a:lumMod val="50000"/>
                  </a:schemeClr>
                </a:solidFill>
              </a:rPr>
              <a:t>математика от 43.8% през 2012 г. на 35% през 2020 г.;</a:t>
            </a:r>
          </a:p>
          <a:p>
            <a:pPr marL="354013" indent="-171450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defRPr/>
            </a:pPr>
            <a:r>
              <a:rPr lang="bg-BG" sz="1700" dirty="0">
                <a:solidFill>
                  <a:schemeClr val="accent5">
                    <a:lumMod val="50000"/>
                  </a:schemeClr>
                </a:solidFill>
              </a:rPr>
              <a:t>природни науки от 36.9% през 2012 г. на 30.0% през 2020 г.;</a:t>
            </a:r>
          </a:p>
          <a:p>
            <a:pPr marL="182563" indent="-182563" algn="just">
              <a:spcBef>
                <a:spcPts val="0"/>
              </a:spcBef>
              <a:buClrTx/>
              <a:buFont typeface="+mj-lt"/>
              <a:buAutoNum type="arabicPeriod" startAt="4"/>
              <a:defRPr/>
            </a:pPr>
            <a:r>
              <a:rPr lang="bg-BG" sz="1700" b="1" dirty="0">
                <a:solidFill>
                  <a:schemeClr val="accent5">
                    <a:lumMod val="50000"/>
                  </a:schemeClr>
                </a:solidFill>
              </a:rPr>
              <a:t>Повишаване на дела на придобилите степен на професионална квалификация в широките области „Информатика”, „Техника”, „Производство и преработка” и „Архитектура и строителство”</a:t>
            </a:r>
            <a:r>
              <a:rPr lang="bg-BG" sz="1700" dirty="0">
                <a:solidFill>
                  <a:schemeClr val="accent5">
                    <a:lumMod val="50000"/>
                  </a:schemeClr>
                </a:solidFill>
              </a:rPr>
              <a:t> най-малко на </a:t>
            </a:r>
            <a:r>
              <a:rPr lang="en-US" sz="1700" dirty="0">
                <a:solidFill>
                  <a:schemeClr val="accent5">
                    <a:lumMod val="50000"/>
                  </a:schemeClr>
                </a:solidFill>
              </a:rPr>
              <a:t>60</a:t>
            </a:r>
            <a:r>
              <a:rPr lang="bg-BG" sz="1700" dirty="0">
                <a:solidFill>
                  <a:schemeClr val="accent5">
                    <a:lumMod val="50000"/>
                  </a:schemeClr>
                </a:solidFill>
              </a:rPr>
              <a:t>% през 2020 г.;</a:t>
            </a:r>
          </a:p>
          <a:p>
            <a:pPr marL="182563" indent="-182563" algn="just">
              <a:spcBef>
                <a:spcPts val="0"/>
              </a:spcBef>
              <a:buClrTx/>
              <a:buFont typeface="+mj-lt"/>
              <a:buAutoNum type="arabicPeriod" startAt="4"/>
              <a:defRPr/>
            </a:pPr>
            <a:r>
              <a:rPr lang="bg-BG" sz="1700" b="1" dirty="0">
                <a:solidFill>
                  <a:schemeClr val="accent5">
                    <a:lumMod val="50000"/>
                  </a:schemeClr>
                </a:solidFill>
              </a:rPr>
              <a:t>Повишаване на дела на завършилите висше образование на възраст от 30 до 34 г.</a:t>
            </a:r>
            <a:r>
              <a:rPr lang="bg-BG" sz="1700" dirty="0">
                <a:solidFill>
                  <a:schemeClr val="accent5">
                    <a:lumMod val="50000"/>
                  </a:schemeClr>
                </a:solidFill>
              </a:rPr>
              <a:t> от 26.9% през 2012 г. на 36% през 2020 г.;</a:t>
            </a:r>
          </a:p>
          <a:p>
            <a:pPr marL="182563" indent="-182563" algn="just">
              <a:spcBef>
                <a:spcPts val="0"/>
              </a:spcBef>
              <a:buClrTx/>
              <a:buFont typeface="+mj-lt"/>
              <a:buAutoNum type="arabicPeriod" startAt="4"/>
              <a:defRPr/>
            </a:pPr>
            <a:r>
              <a:rPr lang="bg-BG" sz="1700" b="1" dirty="0">
                <a:solidFill>
                  <a:schemeClr val="accent5">
                    <a:lumMod val="50000"/>
                  </a:schemeClr>
                </a:solidFill>
              </a:rPr>
              <a:t>Повишаване заетостта на населението на възраст от 20 до 64 г.</a:t>
            </a:r>
            <a:r>
              <a:rPr lang="bg-BG" sz="1700" dirty="0">
                <a:solidFill>
                  <a:schemeClr val="accent5">
                    <a:lumMod val="50000"/>
                  </a:schemeClr>
                </a:solidFill>
              </a:rPr>
              <a:t> от 63 % през 2012 г. на 76% през 2020 г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</a:rPr>
              <a:t> .;</a:t>
            </a:r>
            <a:r>
              <a:rPr lang="bg-BG" sz="1700" dirty="0">
                <a:solidFill>
                  <a:schemeClr val="accent5">
                    <a:lumMod val="50000"/>
                  </a:schemeClr>
                </a:solidFill>
              </a:rPr>
              <a:t>      </a:t>
            </a:r>
          </a:p>
          <a:p>
            <a:pPr marL="182563" indent="-182563" algn="just">
              <a:spcBef>
                <a:spcPts val="0"/>
              </a:spcBef>
              <a:buClrTx/>
              <a:buFont typeface="+mj-lt"/>
              <a:buAutoNum type="arabicPeriod" startAt="4"/>
              <a:defRPr/>
            </a:pPr>
            <a:r>
              <a:rPr lang="bg-BG" sz="1700" b="1" dirty="0">
                <a:solidFill>
                  <a:schemeClr val="accent5">
                    <a:lumMod val="50000"/>
                  </a:schemeClr>
                </a:solidFill>
              </a:rPr>
              <a:t>Повишаване на участието на населението на 25-64 навършени години в образование и обучение</a:t>
            </a:r>
            <a:r>
              <a:rPr lang="bg-BG" sz="1700" dirty="0">
                <a:solidFill>
                  <a:schemeClr val="accent5">
                    <a:lumMod val="50000"/>
                  </a:schemeClr>
                </a:solidFill>
              </a:rPr>
              <a:t> от 1.5% през 2012 г. на повече от 5% през 2020 г. </a:t>
            </a:r>
            <a:r>
              <a:rPr lang="en-US" sz="1700" dirty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bg-BG" sz="1700" dirty="0">
                <a:solidFill>
                  <a:schemeClr val="accent5">
                    <a:lumMod val="50000"/>
                  </a:schemeClr>
                </a:solidFill>
              </a:rPr>
              <a:t>4 седмичен референтен период</a:t>
            </a:r>
            <a:r>
              <a:rPr lang="en-US" sz="1700" dirty="0">
                <a:solidFill>
                  <a:schemeClr val="accent5">
                    <a:lumMod val="50000"/>
                  </a:schemeClr>
                </a:solidFill>
              </a:rPr>
              <a:t>)</a:t>
            </a:r>
            <a:r>
              <a:rPr lang="bg-BG" sz="1700" dirty="0">
                <a:solidFill>
                  <a:schemeClr val="accent5">
                    <a:lumMod val="50000"/>
                  </a:schemeClr>
                </a:solidFill>
              </a:rPr>
              <a:t>;</a:t>
            </a:r>
          </a:p>
          <a:p>
            <a:pPr marL="182563" indent="-182563" algn="just">
              <a:spcBef>
                <a:spcPts val="0"/>
              </a:spcBef>
              <a:buClrTx/>
              <a:buFont typeface="+mj-lt"/>
              <a:buAutoNum type="arabicPeriod" startAt="4"/>
              <a:defRPr/>
            </a:pPr>
            <a:r>
              <a:rPr lang="bg-BG" sz="1700" b="1" dirty="0">
                <a:solidFill>
                  <a:schemeClr val="accent5">
                    <a:lumMod val="50000"/>
                  </a:schemeClr>
                </a:solidFill>
              </a:rPr>
              <a:t>Намаляване на дела на неграмотните:</a:t>
            </a:r>
          </a:p>
          <a:p>
            <a:pPr marL="354013" indent="-171450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defRPr/>
            </a:pPr>
            <a:r>
              <a:rPr lang="bg-BG" sz="1700" b="1" dirty="0">
                <a:solidFill>
                  <a:schemeClr val="accent5">
                    <a:lumMod val="50000"/>
                  </a:schemeClr>
                </a:solidFill>
              </a:rPr>
              <a:t>сред лицата на възраст 15-19 г. </a:t>
            </a:r>
            <a:r>
              <a:rPr lang="bg-BG" sz="1700" dirty="0">
                <a:solidFill>
                  <a:schemeClr val="accent5">
                    <a:lumMod val="50000"/>
                  </a:schemeClr>
                </a:solidFill>
              </a:rPr>
              <a:t>от 2.0% през 2011 г. на 1.5</a:t>
            </a:r>
            <a:r>
              <a:rPr lang="en-US" sz="1700" dirty="0">
                <a:solidFill>
                  <a:schemeClr val="accent5">
                    <a:lumMod val="50000"/>
                  </a:schemeClr>
                </a:solidFill>
              </a:rPr>
              <a:t>%</a:t>
            </a:r>
            <a:r>
              <a:rPr lang="bg-BG" sz="1700" dirty="0">
                <a:solidFill>
                  <a:schemeClr val="accent5">
                    <a:lumMod val="50000"/>
                  </a:schemeClr>
                </a:solidFill>
              </a:rPr>
              <a:t> през 2020 г.;</a:t>
            </a:r>
          </a:p>
          <a:p>
            <a:pPr marL="354013" indent="-171450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defRPr/>
            </a:pPr>
            <a:r>
              <a:rPr lang="bg-BG" sz="1700" b="1" dirty="0">
                <a:solidFill>
                  <a:schemeClr val="accent5">
                    <a:lumMod val="50000"/>
                  </a:schemeClr>
                </a:solidFill>
              </a:rPr>
              <a:t>сред 20-29 годишните</a:t>
            </a:r>
            <a:r>
              <a:rPr lang="bg-BG" sz="1700" dirty="0">
                <a:solidFill>
                  <a:schemeClr val="accent5">
                    <a:lumMod val="50000"/>
                  </a:schemeClr>
                </a:solidFill>
              </a:rPr>
              <a:t> – от 2.3% през 2011 г. на 1.5</a:t>
            </a:r>
            <a:r>
              <a:rPr lang="en-US" sz="1700" dirty="0">
                <a:solidFill>
                  <a:schemeClr val="accent5">
                    <a:lumMod val="50000"/>
                  </a:schemeClr>
                </a:solidFill>
              </a:rPr>
              <a:t>%</a:t>
            </a:r>
            <a:r>
              <a:rPr lang="bg-BG" sz="1700" dirty="0">
                <a:solidFill>
                  <a:schemeClr val="accent5">
                    <a:lumMod val="50000"/>
                  </a:schemeClr>
                </a:solidFill>
              </a:rPr>
              <a:t> през 2020 г</a:t>
            </a:r>
            <a:r>
              <a:rPr lang="bg-BG" sz="17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bg-BG" altLang="bg-BG" sz="1700" b="1" dirty="0" smtClean="0"/>
          </a:p>
          <a:p>
            <a:pPr eaLnBrk="1" hangingPunct="1">
              <a:defRPr/>
            </a:pPr>
            <a:endParaRPr lang="bg-BG" altLang="bg-BG" sz="2400" b="1" dirty="0" smtClean="0"/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bg-BG" altLang="bg-BG" b="1" dirty="0" smtClean="0"/>
              <a:t>			</a:t>
            </a:r>
          </a:p>
          <a:p>
            <a:pPr eaLnBrk="1" hangingPunct="1">
              <a:defRPr/>
            </a:pPr>
            <a:endParaRPr lang="bg-BG" altLang="bg-BG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3" y="5850413"/>
            <a:ext cx="104360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48495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"/>
            <a:ext cx="8153400" cy="1268761"/>
          </a:xfrm>
        </p:spPr>
        <p:txBody>
          <a:bodyPr>
            <a:noAutofit/>
          </a:bodyPr>
          <a:lstStyle/>
          <a:p>
            <a:pPr>
              <a:lnSpc>
                <a:spcPts val="4307"/>
              </a:lnSpc>
            </a:pPr>
            <a:r>
              <a:rPr lang="bg-BG" sz="3600" b="1" dirty="0" smtClean="0">
                <a:solidFill>
                  <a:schemeClr val="accent5">
                    <a:lumMod val="50000"/>
                  </a:schemeClr>
                </a:solidFill>
              </a:rPr>
              <a:t>Обща </a:t>
            </a:r>
            <a:r>
              <a:rPr lang="bg-BG" sz="3600" b="1" dirty="0">
                <a:solidFill>
                  <a:schemeClr val="accent5">
                    <a:lumMod val="50000"/>
                  </a:schemeClr>
                </a:solidFill>
              </a:rPr>
              <a:t>оценка на напредъка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143001"/>
            <a:ext cx="8640960" cy="1600200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  <a:tabLst>
                <a:tab pos="536575" algn="l"/>
              </a:tabLst>
            </a:pPr>
            <a:r>
              <a:rPr lang="bg-BG" sz="2400" dirty="0">
                <a:solidFill>
                  <a:schemeClr val="accent5">
                    <a:lumMod val="75000"/>
                  </a:schemeClr>
                </a:solidFill>
              </a:rPr>
              <a:t>И</a:t>
            </a:r>
            <a:r>
              <a:rPr lang="bg-BG" sz="2400" dirty="0" smtClean="0">
                <a:solidFill>
                  <a:schemeClr val="accent5">
                    <a:lumMod val="75000"/>
                  </a:schemeClr>
                </a:solidFill>
              </a:rPr>
              <a:t>звършва се според </a:t>
            </a:r>
            <a:r>
              <a:rPr lang="bg-BG" sz="2400" dirty="0">
                <a:solidFill>
                  <a:schemeClr val="accent5">
                    <a:lumMod val="75000"/>
                  </a:schemeClr>
                </a:solidFill>
              </a:rPr>
              <a:t>измерената степен на достигане на целта в %. </a:t>
            </a:r>
            <a:endParaRPr lang="bg-BG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  <a:tabLst>
                <a:tab pos="536575" algn="l"/>
              </a:tabLst>
            </a:pPr>
            <a:r>
              <a:rPr lang="bg-BG" sz="2400" dirty="0" smtClean="0">
                <a:solidFill>
                  <a:schemeClr val="accent5">
                    <a:lumMod val="75000"/>
                  </a:schemeClr>
                </a:solidFill>
              </a:rPr>
              <a:t>В </a:t>
            </a:r>
            <a:r>
              <a:rPr lang="bg-BG" sz="2400" dirty="0">
                <a:solidFill>
                  <a:schemeClr val="accent5">
                    <a:lumMod val="75000"/>
                  </a:schemeClr>
                </a:solidFill>
              </a:rPr>
              <a:t>зависимост от стойността на оценката за всеки индикатор са възможни пет качествени </a:t>
            </a:r>
            <a:r>
              <a:rPr lang="bg-BG" sz="2400" dirty="0" smtClean="0">
                <a:solidFill>
                  <a:schemeClr val="accent5">
                    <a:lumMod val="75000"/>
                  </a:schemeClr>
                </a:solidFill>
              </a:rPr>
              <a:t>интерпретации, както следва:</a:t>
            </a:r>
            <a:endParaRPr lang="bg-BG" sz="21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93" y="955"/>
            <a:ext cx="684213" cy="67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381117"/>
              </p:ext>
            </p:extLst>
          </p:nvPr>
        </p:nvGraphicFramePr>
        <p:xfrm>
          <a:off x="304800" y="3200400"/>
          <a:ext cx="8497099" cy="29900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12529"/>
                <a:gridCol w="3684570"/>
              </a:tblGrid>
              <a:tr h="577804"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2400" dirty="0">
                          <a:effectLst/>
                        </a:rPr>
                        <a:t>Качествени интерпретации на напредъка</a:t>
                      </a:r>
                      <a:endParaRPr lang="bg-BG" sz="2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485324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2000" dirty="0">
                          <a:effectLst/>
                        </a:rPr>
                        <a:t>Липса на напредък</a:t>
                      </a:r>
                      <a:endParaRPr lang="bg-BG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2000" b="1" dirty="0">
                          <a:effectLst/>
                        </a:rPr>
                        <a:t>0%</a:t>
                      </a:r>
                      <a:endParaRPr lang="bg-BG" sz="20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525663">
                <a:tc>
                  <a:txBody>
                    <a:bodyPr/>
                    <a:lstStyle/>
                    <a:p>
                      <a:pPr marL="0" indent="0" algn="l" defTabSz="984634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Силно ограничен напредък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2000" b="1" dirty="0">
                          <a:effectLst/>
                        </a:rPr>
                        <a:t>0.1% до 32.9 %</a:t>
                      </a:r>
                      <a:endParaRPr lang="bg-BG" sz="20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448067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2000" dirty="0">
                          <a:effectLst/>
                        </a:rPr>
                        <a:t>Ограничен напредък</a:t>
                      </a:r>
                      <a:endParaRPr lang="bg-BG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2000" b="1" dirty="0">
                          <a:effectLst/>
                        </a:rPr>
                        <a:t>33.0% до 65.9%</a:t>
                      </a:r>
                      <a:endParaRPr lang="bg-BG" sz="20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448067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Известен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напредък</a:t>
                      </a:r>
                      <a:endParaRPr lang="bg-BG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2000" b="1" dirty="0">
                          <a:effectLst/>
                        </a:rPr>
                        <a:t>66.0% до 99.9%</a:t>
                      </a:r>
                      <a:endParaRPr lang="bg-BG" sz="20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486875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2000" dirty="0">
                          <a:effectLst/>
                        </a:rPr>
                        <a:t>Напредък</a:t>
                      </a:r>
                      <a:endParaRPr lang="bg-BG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2000" b="1" dirty="0">
                          <a:effectLst/>
                        </a:rPr>
                        <a:t>100</a:t>
                      </a:r>
                      <a:r>
                        <a:rPr lang="bg-BG" sz="2000" b="1" dirty="0" smtClean="0">
                          <a:effectLst/>
                        </a:rPr>
                        <a:t>% и </a:t>
                      </a:r>
                      <a:r>
                        <a:rPr lang="bg-BG" sz="2000" b="1" dirty="0">
                          <a:effectLst/>
                        </a:rPr>
                        <a:t>повече</a:t>
                      </a:r>
                      <a:endParaRPr lang="bg-BG" sz="20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4543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268761"/>
          </a:xfrm>
        </p:spPr>
        <p:txBody>
          <a:bodyPr>
            <a:noAutofit/>
          </a:bodyPr>
          <a:lstStyle/>
          <a:p>
            <a:pPr>
              <a:lnSpc>
                <a:spcPts val="4307"/>
              </a:lnSpc>
            </a:pPr>
            <a:r>
              <a:rPr lang="bg-BG" sz="3600" b="1" dirty="0" smtClean="0">
                <a:solidFill>
                  <a:schemeClr val="accent5">
                    <a:lumMod val="75000"/>
                  </a:schemeClr>
                </a:solidFill>
              </a:rPr>
              <a:t>Изпълнение </a:t>
            </a:r>
            <a:r>
              <a:rPr lang="bg-BG" sz="3600" b="1" dirty="0">
                <a:solidFill>
                  <a:schemeClr val="accent5">
                    <a:lumMod val="75000"/>
                  </a:schemeClr>
                </a:solidFill>
              </a:rPr>
              <a:t>на стратегическите цели </a:t>
            </a:r>
            <a:r>
              <a:rPr lang="bg-BG" sz="36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bg-BG" sz="36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bg-BG" sz="3600" b="1" dirty="0" smtClean="0">
                <a:solidFill>
                  <a:schemeClr val="accent5">
                    <a:lumMod val="75000"/>
                  </a:schemeClr>
                </a:solidFill>
              </a:rPr>
              <a:t>и </a:t>
            </a:r>
            <a:r>
              <a:rPr lang="bg-BG" sz="3600" b="1" dirty="0">
                <a:solidFill>
                  <a:schemeClr val="accent5">
                    <a:lumMod val="75000"/>
                  </a:schemeClr>
                </a:solidFill>
              </a:rPr>
              <a:t>показателите за </a:t>
            </a:r>
            <a:r>
              <a:rPr lang="bg-BG" sz="3600" b="1" dirty="0" smtClean="0">
                <a:solidFill>
                  <a:schemeClr val="accent5">
                    <a:lumMod val="75000"/>
                  </a:schemeClr>
                </a:solidFill>
              </a:rPr>
              <a:t>напредък (1)</a:t>
            </a:r>
            <a:endParaRPr lang="bg-BG" sz="7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93" y="955"/>
            <a:ext cx="684213" cy="67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774485"/>
              </p:ext>
            </p:extLst>
          </p:nvPr>
        </p:nvGraphicFramePr>
        <p:xfrm>
          <a:off x="247251" y="2667000"/>
          <a:ext cx="8649498" cy="3581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4689"/>
                <a:gridCol w="402495"/>
                <a:gridCol w="391250"/>
                <a:gridCol w="402495"/>
                <a:gridCol w="388882"/>
                <a:gridCol w="607887"/>
                <a:gridCol w="899693"/>
                <a:gridCol w="674771"/>
                <a:gridCol w="651093"/>
                <a:gridCol w="674771"/>
                <a:gridCol w="1281472"/>
              </a:tblGrid>
              <a:tr h="1620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400" dirty="0">
                          <a:effectLst/>
                        </a:rPr>
                        <a:t> </a:t>
                      </a:r>
                      <a:endParaRPr lang="bg-BG" sz="2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900" dirty="0">
                          <a:effectLst/>
                        </a:rPr>
                        <a:t>2011 г. </a:t>
                      </a:r>
                      <a:endParaRPr lang="bg-BG" sz="9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900" dirty="0">
                          <a:effectLst/>
                        </a:rPr>
                        <a:t>2012 г.</a:t>
                      </a:r>
                      <a:endParaRPr lang="bg-BG" sz="9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900" dirty="0">
                          <a:effectLst/>
                        </a:rPr>
                        <a:t>2013 г.</a:t>
                      </a:r>
                      <a:endParaRPr lang="bg-BG" sz="9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900" dirty="0">
                          <a:effectLst/>
                        </a:rPr>
                        <a:t>2014 г.</a:t>
                      </a:r>
                      <a:endParaRPr lang="bg-BG" sz="9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900" dirty="0">
                          <a:effectLst/>
                        </a:rPr>
                        <a:t>Цел -  България 2020 г.</a:t>
                      </a:r>
                      <a:endParaRPr lang="bg-BG" sz="9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900" dirty="0">
                          <a:effectLst/>
                        </a:rPr>
                        <a:t>Абсолютно  изменение за референтната година </a:t>
                      </a:r>
                      <a:endParaRPr lang="bg-BG" sz="9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900" dirty="0">
                          <a:effectLst/>
                        </a:rPr>
                        <a:t>Средногодишно изменение</a:t>
                      </a:r>
                      <a:endParaRPr lang="bg-BG" sz="9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900" dirty="0">
                          <a:effectLst/>
                        </a:rPr>
                        <a:t>Очаквано изменение до 2020 г.</a:t>
                      </a:r>
                      <a:endParaRPr lang="bg-BG" sz="9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900" dirty="0">
                          <a:effectLst/>
                        </a:rPr>
                        <a:t>Очаквано изпълнение  към 2020 г.</a:t>
                      </a:r>
                      <a:endParaRPr lang="bg-BG" sz="9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900" dirty="0">
                          <a:effectLst/>
                        </a:rPr>
                        <a:t>Количествена и качествена интерпретация</a:t>
                      </a:r>
                      <a:endParaRPr lang="bg-BG" sz="9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</a:tr>
              <a:tr h="4255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мерна единица</a:t>
                      </a:r>
                      <a:endParaRPr lang="bg-BG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%</a:t>
                      </a:r>
                      <a:endParaRPr lang="bg-BG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%</a:t>
                      </a:r>
                      <a:endParaRPr lang="bg-BG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%</a:t>
                      </a:r>
                      <a:endParaRPr lang="bg-BG" sz="1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%</a:t>
                      </a:r>
                      <a:endParaRPr lang="bg-BG" sz="1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%</a:t>
                      </a:r>
                      <a:endParaRPr lang="bg-BG" sz="1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п. п.</a:t>
                      </a:r>
                      <a:endParaRPr lang="bg-BG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п. п.</a:t>
                      </a:r>
                      <a:endParaRPr lang="bg-BG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п. п.</a:t>
                      </a:r>
                      <a:endParaRPr lang="bg-BG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%</a:t>
                      </a:r>
                      <a:endParaRPr lang="bg-BG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текст</a:t>
                      </a:r>
                      <a:endParaRPr lang="bg-BG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/>
                </a:tc>
              </a:tr>
              <a:tr h="15348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Завършили висше образование сред лицата на възраст 30-34 години, по данни на НРС (LFS)</a:t>
                      </a:r>
                      <a:endParaRPr lang="bg-BG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27,3</a:t>
                      </a:r>
                      <a:endParaRPr lang="bg-BG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26,9</a:t>
                      </a:r>
                      <a:endParaRPr lang="bg-BG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29,4</a:t>
                      </a:r>
                      <a:endParaRPr lang="bg-BG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30,9</a:t>
                      </a:r>
                      <a:endParaRPr lang="bg-BG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2000" b="1" dirty="0">
                          <a:effectLst/>
                        </a:rPr>
                        <a:t>36,0</a:t>
                      </a:r>
                      <a:endParaRPr lang="bg-BG" sz="20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1,5</a:t>
                      </a:r>
                      <a:endParaRPr lang="bg-BG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1,2</a:t>
                      </a:r>
                      <a:endParaRPr lang="bg-BG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7,2</a:t>
                      </a:r>
                      <a:endParaRPr lang="bg-BG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38,1</a:t>
                      </a:r>
                      <a:endParaRPr lang="bg-BG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dirty="0">
                          <a:effectLst/>
                        </a:rPr>
                        <a:t>105,8% - Напредък</a:t>
                      </a:r>
                      <a:endParaRPr lang="bg-BG" sz="20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8306" marR="18306" marT="0" marB="0" anchor="ctr"/>
                </a:tc>
              </a:tr>
            </a:tbl>
          </a:graphicData>
        </a:graphic>
      </p:graphicFrame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220228" y="1447800"/>
            <a:ext cx="8703545" cy="1066800"/>
          </a:xfrm>
        </p:spPr>
        <p:txBody>
          <a:bodyPr anchor="ctr">
            <a:noAutofit/>
          </a:bodyPr>
          <a:lstStyle/>
          <a:p>
            <a:pPr marL="0" indent="0" algn="ctr">
              <a:buNone/>
              <a:tabLst>
                <a:tab pos="536575" algn="l"/>
              </a:tabLst>
            </a:pPr>
            <a:r>
              <a:rPr lang="bg-BG" sz="3200" dirty="0" smtClean="0">
                <a:solidFill>
                  <a:schemeClr val="accent5">
                    <a:lumMod val="75000"/>
                  </a:schemeClr>
                </a:solidFill>
              </a:rPr>
              <a:t>Постигнат е </a:t>
            </a:r>
            <a:r>
              <a:rPr lang="bg-BG" sz="3200" b="1" i="1" dirty="0" smtClean="0">
                <a:solidFill>
                  <a:schemeClr val="accent5">
                    <a:lumMod val="75000"/>
                  </a:schemeClr>
                </a:solidFill>
              </a:rPr>
              <a:t>напредък</a:t>
            </a:r>
            <a:r>
              <a:rPr lang="bg-BG" sz="3200" dirty="0" smtClean="0">
                <a:solidFill>
                  <a:schemeClr val="accent5">
                    <a:lumMod val="75000"/>
                  </a:schemeClr>
                </a:solidFill>
              </a:rPr>
              <a:t> само на една от целите …</a:t>
            </a:r>
          </a:p>
        </p:txBody>
      </p:sp>
    </p:spTree>
    <p:extLst>
      <p:ext uri="{BB962C8B-B14F-4D97-AF65-F5344CB8AC3E}">
        <p14:creationId xmlns:p14="http://schemas.microsoft.com/office/powerpoint/2010/main" val="1408315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1535</TotalTime>
  <Words>2902</Words>
  <Application>Microsoft Office PowerPoint</Application>
  <PresentationFormat>On-screen Show (4:3)</PresentationFormat>
  <Paragraphs>312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Хронология на действията  за изпълнение на политиката за УЦЖ (стратегически и оперативни стъпки)</vt:lpstr>
      <vt:lpstr>Мониторинг на  политиката за учене през целия живот</vt:lpstr>
      <vt:lpstr>Терминология</vt:lpstr>
      <vt:lpstr>Цели на Доклада за изпълнението през 2014 г. на НСУЦЖ за периода 2014-2020 година</vt:lpstr>
      <vt:lpstr>Структура на изводите:</vt:lpstr>
      <vt:lpstr>Осем стратегически цели  и показатели за напредък, определени в НСУЦЖ:</vt:lpstr>
      <vt:lpstr>Обща оценка на напредъка</vt:lpstr>
      <vt:lpstr>Изпълнение на стратегическите цели  и показателите за напредък (1)</vt:lpstr>
      <vt:lpstr>Изпълнение на стратегическите цели  и показателите за напредък (2)</vt:lpstr>
      <vt:lpstr>Изпълнение на стратегическите цели  и показателите за напредък (3)</vt:lpstr>
      <vt:lpstr>Осем области на въздействие от НСУЦЖ, вкл. с дефинирани цели към всяка от тях, осигуряващи постигането на националните стратегически цели:</vt:lpstr>
      <vt:lpstr>Напредък по конкретните цели на отделните области на въздействие (ОВ)</vt:lpstr>
      <vt:lpstr>Област на въздействие 1  Осигуряване на условия за преход към функционираща система за учене през целия живот</vt:lpstr>
      <vt:lpstr>Област на въздействие 2  Осигуряване на условия за разширяване на обхвата и повишаване на качеството на предучилищното възпитание и подготовка</vt:lpstr>
      <vt:lpstr>Област на въздействие 3  Прилагане на комплексен подход за повишаване на образователните постижения и намаляване дела на преждевременно напусналите училище</vt:lpstr>
      <vt:lpstr>Област на въздействие 4  Повишаване на качеството на училищното образование и обучение за придобиване на ключовите компетентности, подобряване на постиженията на учещите и развитие на личността</vt:lpstr>
      <vt:lpstr>Област на въздействие 5  Повишаване на привлекателността и подобряване на качеството на професионалното образование и обучение за гарантиране на заетост и конкурентоспособност</vt:lpstr>
      <vt:lpstr>Област на въздействие 6  Модернизиране на висшето образование;</vt:lpstr>
      <vt:lpstr>Област на въздействие 7  Развитие на възможности за неформално и самостоятелно учене за личностно и професионално израстване. Нови възможности за добро качество на живот след приключване на трудовата кариера</vt:lpstr>
      <vt:lpstr>Област на въздействие 8  Координиране на взаимодействието на заинтересованите страни за реализиране на политиката за учене през целия живот</vt:lpstr>
      <vt:lpstr>Обобщение на препоръките (1)</vt:lpstr>
      <vt:lpstr>Обобщение на препоръките (2)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Dimitar Enchev</dc:creator>
  <cp:lastModifiedBy>Dimitar Enchev</cp:lastModifiedBy>
  <cp:revision>237</cp:revision>
  <cp:lastPrinted>2015-06-24T13:36:41Z</cp:lastPrinted>
  <dcterms:created xsi:type="dcterms:W3CDTF">2006-08-16T00:00:00Z</dcterms:created>
  <dcterms:modified xsi:type="dcterms:W3CDTF">2015-12-12T15:07:50Z</dcterms:modified>
</cp:coreProperties>
</file>