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1" r:id="rId2"/>
    <p:sldId id="266" r:id="rId3"/>
    <p:sldId id="273" r:id="rId4"/>
    <p:sldId id="265" r:id="rId5"/>
    <p:sldId id="275" r:id="rId6"/>
    <p:sldId id="276" r:id="rId7"/>
    <p:sldId id="264" r:id="rId8"/>
    <p:sldId id="263" r:id="rId9"/>
    <p:sldId id="269" r:id="rId10"/>
    <p:sldId id="270" r:id="rId11"/>
    <p:sldId id="272" r:id="rId12"/>
    <p:sldId id="25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354" y="10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wwwwww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9D2FD1-8256-4AEE-A731-CDA67AD79F84}" type="datetimeFigureOut">
              <a:rPr lang="bg-BG" smtClean="0"/>
              <a:pPr/>
              <a:t>26.3.2014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6DE8A5-3F48-45EE-8E2D-1B2F516BFEFE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wwwwww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AAB65-DF43-4EF2-A687-95866E5DB436}" type="datetimeFigureOut">
              <a:rPr lang="bg-BG" smtClean="0"/>
              <a:pPr/>
              <a:t>26.3.2014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E5819-EC02-4315-960C-F69207AE41DB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BF98089-8DE8-4629-A769-9E3023003895}" type="datetime1">
              <a:rPr lang="bg-BG" smtClean="0"/>
              <a:pPr/>
              <a:t>26.3.2014 г.</a:t>
            </a:fld>
            <a:endParaRPr lang="bg-BG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wwwwww</a:t>
            </a:r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4BC7C-9C1C-4F8B-80D9-B06A7981ED53}" type="datetime1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91FF8-7099-4708-9A72-58AD2D428527}" type="datetime1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010C8-9479-4A3E-90DE-FE152B11C1F7}" type="datetime1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B77A-C96B-4E02-ACDD-D8887B6525CC}" type="datetime1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1B2F8-9F28-42CF-8DA1-76D6EF0EC765}" type="datetime1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B335D-1EFC-4E8E-AB2B-87EB977EDDA2}" type="datetime1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4C28-F483-4866-8614-368E2BE00D00}" type="datetime1">
              <a:rPr lang="en-US" smtClean="0"/>
              <a:pPr/>
              <a:t>3/26/2014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0533A-AB57-4686-9197-57D9AE2A6DC4}" type="datetime1">
              <a:rPr lang="en-US" smtClean="0"/>
              <a:pPr/>
              <a:t>3/26/2014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FE92-F1D0-4141-AE55-E2A0F26ED869}" type="datetime1">
              <a:rPr lang="en-US" smtClean="0"/>
              <a:pPr/>
              <a:t>3/26/2014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C61EF-AED5-4127-99B8-C6DD8C87C840}" type="datetime1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114A-F6F7-4783-A359-33B8267D0D6D}" type="datetime1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D5BE2-65F9-4D5E-A657-5339554080C1}" type="datetime1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lll.mon.bg/?page_id=93" TargetMode="External"/><Relationship Id="rId2" Type="http://schemas.openxmlformats.org/officeDocument/2006/relationships/hyperlink" Target="http://lll.mon.bg/uploaded_files/monitoring_bg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lll.mon.bg/uploaded_files/final.pdf" TargetMode="External"/><Relationship Id="rId4" Type="http://schemas.openxmlformats.org/officeDocument/2006/relationships/hyperlink" Target="http://lll.mon.bg/uploaded_files/Doklad_anketa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lll.mon.bg/" TargetMode="External"/><Relationship Id="rId2" Type="http://schemas.openxmlformats.org/officeDocument/2006/relationships/hyperlink" Target="http://lll.mon.bg/uploaded_files/Komunikacionna-strategia-proekt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v.deikova@mon.bg" TargetMode="External"/><Relationship Id="rId4" Type="http://schemas.openxmlformats.org/officeDocument/2006/relationships/hyperlink" Target="mailto:adbg@mon.b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lll.mon.bg/uploaded_files/compendium2.pdf" TargetMode="External"/><Relationship Id="rId2" Type="http://schemas.openxmlformats.org/officeDocument/2006/relationships/hyperlink" Target="http://lll.mon.bg/uploaded_files/Analiz_adult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ll.mon.bg/uploaded_files/Report_adult-learning_BG_2013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lll.mon.bg/uploaded_files/Report_proekt_adult_learning.pdf" TargetMode="External"/><Relationship Id="rId2" Type="http://schemas.openxmlformats.org/officeDocument/2006/relationships/hyperlink" Target="http://lll.mon.bg/uploaded_files/compendium2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295401"/>
            <a:ext cx="6705600" cy="12191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bg-BG" sz="1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МИНИСТЕРСТВО НА ОБРАЗОВАНИЕТО И НАУКАТА</a:t>
            </a:r>
            <a:endParaRPr lang="bg-BG" sz="18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2514600"/>
            <a:ext cx="6781800" cy="2667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bg-BG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ОБРАЗОВАНИЕТО И ОБУЧЕНИЕТО НА ВЪЗРАСТНИ – ЕВРОПЕЙСКИ И НАЦИОНАЛНИ ПРИОРИТЕТИ</a:t>
            </a:r>
          </a:p>
          <a:p>
            <a:pPr>
              <a:lnSpc>
                <a:spcPct val="150000"/>
              </a:lnSpc>
            </a:pPr>
            <a:r>
              <a:rPr lang="bg-BG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28 март 2014 г., Велико Търново</a:t>
            </a:r>
            <a:endParaRPr lang="bg-BG" sz="20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bg-BG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914400"/>
          </a:xfrm>
        </p:spPr>
        <p:txBody>
          <a:bodyPr>
            <a:normAutofit/>
          </a:bodyPr>
          <a:lstStyle/>
          <a:p>
            <a:r>
              <a:rPr lang="bg-BG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ОСНОВНИ РЕЗУЛТАТИ ОТ ПРОЕКТНИТЕ ДЕЙНОСТИ 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bg-BG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43400"/>
          </a:xfrm>
        </p:spPr>
        <p:txBody>
          <a:bodyPr>
            <a:normAutofit lnSpcReduction="10000"/>
          </a:bodyPr>
          <a:lstStyle/>
          <a:p>
            <a:pPr lvl="0" algn="just"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r>
              <a:rPr lang="bg-BG" dirty="0" smtClean="0"/>
              <a:t> </a:t>
            </a:r>
            <a:r>
              <a:rPr lang="bg-BG" sz="2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Модел на национална система за мониторинг за сектора за учене на възрастни в България: </a:t>
            </a:r>
          </a:p>
          <a:p>
            <a:pPr algn="ctr">
              <a:buClr>
                <a:schemeClr val="accent6">
                  <a:lumMod val="60000"/>
                  <a:lumOff val="40000"/>
                </a:schemeClr>
              </a:buClr>
              <a:buNone/>
            </a:pPr>
            <a:r>
              <a:rPr lang="bg-BG" sz="2200" u="sng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http://lll.mon.bg/uploaded_files/monitoring_bg.pdf</a:t>
            </a:r>
            <a:endParaRPr lang="bg-BG" sz="2200" u="sng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r>
              <a:rPr lang="bg-BG" sz="2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Анкета</a:t>
            </a:r>
            <a:r>
              <a:rPr lang="bg-BG" sz="2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bg-BG" sz="2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доклад</a:t>
            </a:r>
            <a:r>
              <a:rPr lang="bg-BG" sz="2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състоянието на </a:t>
            </a:r>
            <a:r>
              <a:rPr lang="bg-BG" sz="22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мониторинговите</a:t>
            </a:r>
            <a:r>
              <a:rPr lang="bg-BG" sz="2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дейности в сектора за учене на възрастни:</a:t>
            </a:r>
          </a:p>
          <a:p>
            <a:pPr lvl="0" algn="ctr">
              <a:buClr>
                <a:schemeClr val="tx2">
                  <a:lumMod val="60000"/>
                  <a:lumOff val="40000"/>
                </a:schemeClr>
              </a:buClr>
              <a:buNone/>
            </a:pPr>
            <a:r>
              <a:rPr lang="bg-BG" sz="2200" u="sng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http://lll.mon.bg/?page_id=93</a:t>
            </a:r>
            <a:r>
              <a:rPr lang="bg-BG" sz="2200" u="sng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bg-BG" sz="2200" u="sng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http://lll.mon.bg/uploaded_files/Doklad_anketa.pdf</a:t>
            </a:r>
            <a:endParaRPr lang="bg-BG" sz="2200" u="sng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r>
              <a:rPr lang="bg-BG" sz="2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Методическо ръководство </a:t>
            </a:r>
            <a:r>
              <a:rPr lang="bg-BG" sz="2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мониторинг и оценка на политиката в сектора за учене на възрастни: </a:t>
            </a:r>
          </a:p>
          <a:p>
            <a:pPr lvl="0" algn="ctr">
              <a:buClr>
                <a:schemeClr val="tx2">
                  <a:lumMod val="60000"/>
                  <a:lumOff val="40000"/>
                </a:schemeClr>
              </a:buClr>
              <a:buNone/>
            </a:pPr>
            <a:r>
              <a:rPr lang="bg-BG" sz="2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http://lll.mon.bg/uploaded_files/final.pdf</a:t>
            </a:r>
            <a:endParaRPr lang="bg-BG" sz="22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r>
              <a:rPr lang="bg-BG" sz="2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Национална информационна система</a:t>
            </a:r>
            <a:r>
              <a:rPr lang="bg-BG" sz="2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 база данни за сектора за учене на възрастни.</a:t>
            </a:r>
          </a:p>
          <a:p>
            <a:pPr lvl="0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endParaRPr lang="bg-BG" sz="2400" dirty="0" smtClean="0"/>
          </a:p>
          <a:p>
            <a:pPr>
              <a:buClr>
                <a:schemeClr val="tx2">
                  <a:lumMod val="60000"/>
                  <a:lumOff val="40000"/>
                </a:schemeClr>
              </a:buClr>
              <a:buNone/>
            </a:pPr>
            <a:endParaRPr lang="bg-BG" sz="2400" dirty="0" smtClean="0"/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endParaRPr lang="bg-BG" sz="2400" dirty="0" smtClean="0"/>
          </a:p>
          <a:p>
            <a:pPr>
              <a:buClr>
                <a:schemeClr val="tx2">
                  <a:lumMod val="60000"/>
                  <a:lumOff val="40000"/>
                </a:schemeClr>
              </a:buClr>
              <a:buNone/>
            </a:pPr>
            <a:endParaRPr lang="bg-BG" sz="2400" dirty="0" smtClean="0"/>
          </a:p>
          <a:p>
            <a:pPr lvl="0"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229600" cy="990600"/>
          </a:xfrm>
        </p:spPr>
        <p:txBody>
          <a:bodyPr>
            <a:normAutofit/>
          </a:bodyPr>
          <a:lstStyle/>
          <a:p>
            <a:r>
              <a:rPr lang="bg-BG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ОСНОВНИ РЕЗУЛТАТИ ОТ ПРОЕКТНИТЕ ДЕЙНОСТИ 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bg-BG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657600"/>
          </a:xfrm>
        </p:spPr>
        <p:txBody>
          <a:bodyPr>
            <a:normAutofit/>
          </a:bodyPr>
          <a:lstStyle/>
          <a:p>
            <a:pPr algn="just"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Комуникационна стратегия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проект BG- Изпълнение на Програмата на Европейския съюз за учене на възрастни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http://lll.mon.bg/uploaded_files/Komunikacionna-strategia-proekt.pdf</a:t>
            </a:r>
            <a:endParaRPr lang="bg-BG" sz="2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accent6">
                  <a:lumMod val="60000"/>
                  <a:lumOff val="40000"/>
                </a:schemeClr>
              </a:buClr>
              <a:buNone/>
            </a:pPr>
            <a:endParaRPr lang="bg-BG" sz="24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Електронна страница на проекта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>
              <a:buClr>
                <a:schemeClr val="accent6">
                  <a:lumMod val="60000"/>
                  <a:lumOff val="40000"/>
                </a:schemeClr>
              </a:buClr>
              <a:buNone/>
            </a:pPr>
            <a:endParaRPr lang="bg-BG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Clr>
                <a:schemeClr val="accent6">
                  <a:lumMod val="60000"/>
                  <a:lumOff val="40000"/>
                </a:schemeClr>
              </a:buCl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http://LLL.MON.BG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chemeClr val="accent6">
                  <a:lumMod val="60000"/>
                  <a:lumOff val="40000"/>
                </a:schemeClr>
              </a:buClr>
              <a:buNone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chemeClr val="accent6">
                  <a:lumMod val="60000"/>
                  <a:lumOff val="40000"/>
                </a:schemeClr>
              </a:buClr>
              <a:buNone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buClr>
                <a:schemeClr val="tx2">
                  <a:lumMod val="60000"/>
                  <a:lumOff val="40000"/>
                </a:schemeClr>
              </a:buClr>
              <a:buNone/>
            </a:pPr>
            <a:endParaRPr lang="bg-BG" sz="2400" dirty="0" smtClean="0"/>
          </a:p>
          <a:p>
            <a:pPr>
              <a:buClr>
                <a:schemeClr val="tx2">
                  <a:lumMod val="60000"/>
                  <a:lumOff val="40000"/>
                </a:schemeClr>
              </a:buClr>
              <a:buNone/>
            </a:pPr>
            <a:endParaRPr lang="bg-BG" sz="2400" dirty="0" smtClean="0"/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endParaRPr lang="bg-BG" sz="2400" dirty="0" smtClean="0"/>
          </a:p>
          <a:p>
            <a:pPr>
              <a:buClr>
                <a:schemeClr val="tx2">
                  <a:lumMod val="60000"/>
                  <a:lumOff val="40000"/>
                </a:schemeClr>
              </a:buClr>
              <a:buNone/>
            </a:pPr>
            <a:endParaRPr lang="bg-BG" sz="2400" dirty="0" smtClean="0"/>
          </a:p>
          <a:p>
            <a:pPr lvl="0"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  <p:sp>
        <p:nvSpPr>
          <p:cNvPr id="7" name="Rectangle 6"/>
          <p:cNvSpPr/>
          <p:nvPr/>
        </p:nvSpPr>
        <p:spPr>
          <a:xfrm>
            <a:off x="1524000" y="1219200"/>
            <a:ext cx="74916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bg-BG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БЛАГОДАРЯ ЗА ВНИМАНИЕТО!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0" y="2057400"/>
            <a:ext cx="60198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bg-BG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Валентина </a:t>
            </a:r>
            <a:r>
              <a:rPr lang="bg-BG" sz="24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Дейкова</a:t>
            </a:r>
            <a:r>
              <a:rPr lang="bg-BG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>
              <a:buNone/>
            </a:pPr>
            <a:r>
              <a:rPr lang="bg-BG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Началник на отдел “Учене през целия живот”, МОН и</a:t>
            </a:r>
          </a:p>
          <a:p>
            <a:pPr algn="ctr">
              <a:buNone/>
            </a:pPr>
            <a:r>
              <a:rPr lang="bg-BG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ръководител на проект</a:t>
            </a:r>
            <a:r>
              <a:rPr lang="bg-BG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r>
              <a:rPr lang="bg-BG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bg-BG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374725-LLP-1-2012-1-BG-GRUNDTVIG AL_AGENDA BG-GRUNDTVIG AL_AGENDA</a:t>
            </a:r>
            <a:endParaRPr lang="en-US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bg-BG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adbg@mon.bg</a:t>
            </a:r>
            <a:endParaRPr lang="en-US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v.deikova@mon.bg</a:t>
            </a:r>
            <a:endParaRPr lang="en-US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bg-BG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bg-BG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bg-BG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bg-BG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bg-BG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bg-BG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bg-BG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90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bg-BG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СТРАТЕГИЧЕСКА РАМКА НА ПОЛИТИКАТА НА</a:t>
            </a:r>
            <a:br>
              <a:rPr lang="bg-BG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ЕВРОПЕЙСКИЯ СЪЮЗ ЗА УЧЕНЕ НА ВЪЗРАСТНИ</a:t>
            </a:r>
            <a:endParaRPr lang="bg-BG" sz="2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810001"/>
          </a:xfrm>
        </p:spPr>
        <p:txBody>
          <a:bodyPr>
            <a:normAutofit/>
          </a:bodyPr>
          <a:lstStyle/>
          <a:p>
            <a:pPr algn="just"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r>
              <a:rPr lang="bg-BG" sz="2000" dirty="0" smtClean="0"/>
              <a:t> </a:t>
            </a:r>
            <a:r>
              <a:rPr lang="bg-BG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Стратегическа рамка за европейско сътрудничество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областта на образованието и науката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ЕСЕТ 2020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Увеличаване участието на възрастни в учене през целия живот на 15% до 2020 г.</a:t>
            </a:r>
          </a:p>
          <a:p>
            <a:pPr algn="just">
              <a:buClr>
                <a:schemeClr val="accent5">
                  <a:lumMod val="50000"/>
                </a:schemeClr>
              </a:buClr>
              <a:buNone/>
            </a:pPr>
            <a:endParaRPr lang="bg-BG" sz="8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Водещи инициативи на стратегия “Европа 2020”:</a:t>
            </a:r>
          </a:p>
          <a:p>
            <a:pPr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Програма за нови умения и работни места;</a:t>
            </a:r>
          </a:p>
          <a:p>
            <a:pPr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Европейска платформа срещу бедността.</a:t>
            </a:r>
          </a:p>
          <a:p>
            <a:pPr algn="just">
              <a:buClr>
                <a:schemeClr val="accent5">
                  <a:lumMod val="50000"/>
                </a:schemeClr>
              </a:buClr>
              <a:buNone/>
            </a:pPr>
            <a:endParaRPr lang="bg-BG" sz="8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r>
              <a:rPr lang="bg-BG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Резолюция на Съвета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относно обновената програма за учене на възрастни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29.11.2011 г.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bg-BG" sz="2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bg-BG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ИЗПЪЛНЕНИЕ НА ПРОГРАМАТА НА ЕВРОПЕЙСКИЯ СЪЮЗ</a:t>
            </a:r>
            <a:br>
              <a:rPr lang="bg-BG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УЧЕНЕ НА ВЪЗРАСТНИ</a:t>
            </a:r>
            <a:endParaRPr lang="bg-BG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43400"/>
          </a:xfrm>
        </p:spPr>
        <p:txBody>
          <a:bodyPr>
            <a:normAutofit/>
          </a:bodyPr>
          <a:lstStyle/>
          <a:p>
            <a:pPr algn="just"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r>
              <a:rPr lang="bg-BG" sz="2200" dirty="0" smtClean="0"/>
              <a:t> </a:t>
            </a:r>
            <a:r>
              <a:rPr lang="bg-BG" sz="2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Дневен ред и приоритети </a:t>
            </a:r>
            <a:r>
              <a:rPr lang="bg-BG" sz="2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подобряване на качеството и ефективността на сектора за учене на възрастни:</a:t>
            </a:r>
          </a:p>
          <a:p>
            <a:pPr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r>
              <a:rPr lang="bg-BG" sz="2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Превръщане на ученето през целия живот и на мобилността в реалност;</a:t>
            </a:r>
          </a:p>
          <a:p>
            <a:pPr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r>
              <a:rPr lang="bg-BG" sz="2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Подобряване на качеството и ефективността на образованието и обучението;</a:t>
            </a:r>
          </a:p>
          <a:p>
            <a:pPr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r>
              <a:rPr lang="bg-BG" sz="2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Насърчаване на </a:t>
            </a:r>
            <a:r>
              <a:rPr lang="bg-BG" sz="22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равнопоставеността</a:t>
            </a:r>
            <a:r>
              <a:rPr lang="bg-BG" sz="2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социалното сближаване и активното гражданско участие;</a:t>
            </a:r>
          </a:p>
          <a:p>
            <a:pPr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r>
              <a:rPr lang="bg-BG" sz="2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Засилване на творческия дух и новаторството у възрастните и в учебната им среда;</a:t>
            </a:r>
          </a:p>
          <a:p>
            <a:pPr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r>
              <a:rPr lang="bg-BG" sz="2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Подобряване на базата данни и на мониторинга в този сектор.</a:t>
            </a:r>
          </a:p>
          <a:p>
            <a:pPr algn="just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bg-BG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ИЗПЪЛНЕНИЕ НА ПРОГРАМАТА НА ЕВРОПЕЙСКИЯ СЪЮЗ</a:t>
            </a:r>
            <a:br>
              <a:rPr lang="bg-BG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УЧЕНЕ НА ВЪЗРАСТНИ</a:t>
            </a:r>
            <a:endParaRPr lang="bg-BG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43400"/>
          </a:xfrm>
        </p:spPr>
        <p:txBody>
          <a:bodyPr>
            <a:normAutofit fontScale="92500"/>
          </a:bodyPr>
          <a:lstStyle/>
          <a:p>
            <a:pPr algn="just"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r>
              <a:rPr lang="bg-BG" sz="2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Национални координатори </a:t>
            </a:r>
            <a:r>
              <a:rPr lang="bg-BG" sz="2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учене на възрастни:</a:t>
            </a:r>
          </a:p>
          <a:p>
            <a:pPr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r>
              <a:rPr lang="bg-BG" sz="2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гарантират ефективна връзка между заинтересованите страни за подобряване на </a:t>
            </a:r>
            <a:r>
              <a:rPr lang="bg-BG" sz="22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съгласувателността</a:t>
            </a:r>
            <a:r>
              <a:rPr lang="bg-BG" sz="2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между политиките за учене на възрастни и по-широките социално-икономически политики;</a:t>
            </a:r>
          </a:p>
          <a:p>
            <a:pPr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r>
              <a:rPr lang="bg-BG" sz="2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координират  и направляват действията на различните участници  в цялостна съгласувана рамка, която да насочва вниманието към европейската политика, към формиране на обща национална политика и осигуряване на обмен на добри практики;</a:t>
            </a:r>
          </a:p>
          <a:p>
            <a:pPr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r>
              <a:rPr lang="bg-BG" sz="2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повишаване на осведомеността относно значението на образованието и обучението на възрастни.</a:t>
            </a:r>
          </a:p>
          <a:p>
            <a:pPr algn="ctr">
              <a:buClr>
                <a:schemeClr val="accent5">
                  <a:lumMod val="50000"/>
                </a:schemeClr>
              </a:buClr>
              <a:buNone/>
            </a:pPr>
            <a:r>
              <a:rPr lang="bg-BG" sz="2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Министерството на образованието и науката – национален </a:t>
            </a:r>
          </a:p>
          <a:p>
            <a:pPr algn="ctr">
              <a:buClr>
                <a:schemeClr val="accent5">
                  <a:lumMod val="50000"/>
                </a:schemeClr>
              </a:buClr>
              <a:buNone/>
            </a:pPr>
            <a:r>
              <a:rPr lang="bg-BG" sz="2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координатор в България</a:t>
            </a:r>
          </a:p>
          <a:p>
            <a:pPr algn="just">
              <a:buClr>
                <a:schemeClr val="accent5">
                  <a:lumMod val="50000"/>
                </a:schemeClr>
              </a:buClr>
              <a:buNone/>
            </a:pPr>
            <a:endParaRPr lang="bg-BG" sz="2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219200"/>
          </a:xfrm>
        </p:spPr>
        <p:txBody>
          <a:bodyPr>
            <a:noAutofit/>
          </a:bodyPr>
          <a:lstStyle/>
          <a:p>
            <a:r>
              <a:rPr lang="bg-BG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НАЦИОНАЛНА СТРАТЕГИЯ ЗА УЧЕНЕ ПРЕЗ ЦЕЛИЯ ЖИВОТ ЗА ПЕРИОДА 2014 – 2020 г.</a:t>
            </a:r>
            <a:br>
              <a:rPr lang="bg-BG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Приета с РМС № 12 от 10 януари 2014 г.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bg-BG" sz="2000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bg-BG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62399"/>
          </a:xfrm>
        </p:spPr>
        <p:txBody>
          <a:bodyPr>
            <a:normAutofit/>
          </a:bodyPr>
          <a:lstStyle/>
          <a:p>
            <a:pPr algn="just"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Повишаване на дела на обхванатите в предучилищното възпитание и подготовка деца на възраст от 4 г. до постъпване в първи клас от 87.8% през 2012 г. на 90 % през 2020 г.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95% ЕС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algn="just"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Намаляване дела на преждевременно напусналите образователната система на възраст от 18 до 24 г. от 12.5% през 2012 г. под 11% през 2020 г.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(10 % </a:t>
            </a:r>
            <a:r>
              <a:rPr lang="bg-BG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g-BG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>
              <a:buFont typeface="Wingdings" pitchFamily="2" charset="2"/>
              <a:buChar char="Ø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Намаляване на дела на 15 годишните със слаби постижения по:</a:t>
            </a:r>
          </a:p>
          <a:p>
            <a:pPr lvl="0" algn="just">
              <a:buFont typeface="Wingdings" pitchFamily="2" charset="2"/>
              <a:buChar char="ü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четене от 39.4% през 2012 г. на 30% през 2020 г.;</a:t>
            </a:r>
          </a:p>
          <a:p>
            <a:pPr lvl="0" algn="just">
              <a:buFont typeface="Wingdings" pitchFamily="2" charset="2"/>
              <a:buChar char="ü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математика от 43.8% през 2012 г. на 35% през 2020 г.;</a:t>
            </a:r>
          </a:p>
          <a:p>
            <a:pPr lvl="0" algn="just">
              <a:buFont typeface="Wingdings" pitchFamily="2" charset="2"/>
              <a:buChar char="ü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природни науки от 36.9% през 2012 г. на 30.0% през 2020 г.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(15%</a:t>
            </a:r>
            <a:r>
              <a:rPr lang="bg-BG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ЕС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lang="bg-BG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lang="en-US" sz="20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buClr>
                <a:schemeClr val="accent6">
                  <a:lumMod val="60000"/>
                  <a:lumOff val="40000"/>
                </a:schemeClr>
              </a:buClr>
              <a:buNone/>
            </a:pPr>
            <a:endParaRPr lang="en-US" sz="2200" dirty="0" smtClean="0">
              <a:solidFill>
                <a:srgbClr val="8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endParaRPr lang="bg-BG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endParaRPr lang="bg-BG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>
            <a:noAutofit/>
          </a:bodyPr>
          <a:lstStyle/>
          <a:p>
            <a:r>
              <a:rPr lang="bg-BG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НАЦИОНАЛНА СТРАТЕГИЯ ЗА УЧЕНЕ ПРЕЗ ЦЕЛИЯ ЖИВОТ ЗА ПЕРИОДА 2014 – 2020 г.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bg-BG" sz="2000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bg-BG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 lnSpcReduction="10000"/>
          </a:bodyPr>
          <a:lstStyle/>
          <a:p>
            <a:pPr algn="just"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Повишаване на дела на придобилите степен на професионална квалификация в широките области „Информатика”, „Техника”, „Производство и преработка” и „Архитектура и строителство” най-малко на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% през 2020 г.;</a:t>
            </a:r>
          </a:p>
          <a:p>
            <a:pPr algn="just"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Повишаване участието на населението на 25-64 навършени години в образование и  обучение от 1.5% през 2012 г. на най-малко 5% през 2020 г.;</a:t>
            </a:r>
          </a:p>
          <a:p>
            <a:pPr lvl="0" algn="just"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Повишаване дела на завършилите висше образование на възраст от 30 до 34 г. от 26.9% през 2012 г. на 36% през 2020 г.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(40% E</a:t>
            </a:r>
            <a:r>
              <a:rPr lang="bg-BG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lang="bg-BG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algn="just"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Повишаване заетостта на населението от 20 до 64 г. от 63 % през 2012 г. на 76% през 2020 г.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bg-BG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75%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</a:t>
            </a:r>
            <a:r>
              <a:rPr lang="bg-BG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lang="bg-BG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algn="just"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Намаляване на дела на неграмотните:</a:t>
            </a:r>
          </a:p>
          <a:p>
            <a:pPr lvl="0" algn="just">
              <a:buFont typeface="Wingdings" pitchFamily="2" charset="2"/>
              <a:buChar char="ü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 15-19 годишните от 2.0% през 2011 г. на 1.5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през 2020 г.;</a:t>
            </a:r>
          </a:p>
          <a:p>
            <a:pPr lvl="0" algn="just">
              <a:buFont typeface="Wingdings" pitchFamily="2" charset="2"/>
              <a:buChar char="ü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 20-29 годишните – от 2.3% през 2011 г. на 1.5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през 2020 г.</a:t>
            </a:r>
          </a:p>
          <a:p>
            <a:pPr algn="just">
              <a:buClr>
                <a:schemeClr val="accent6">
                  <a:lumMod val="60000"/>
                  <a:lumOff val="40000"/>
                </a:schemeClr>
              </a:buClr>
              <a:buNone/>
            </a:pPr>
            <a:endParaRPr lang="bg-BG" sz="2000" dirty="0" smtClean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endParaRPr lang="bg-BG" sz="20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endParaRPr lang="bg-BG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endParaRPr lang="bg-BG" sz="20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endParaRPr lang="en-US" sz="2200" dirty="0" smtClean="0">
              <a:solidFill>
                <a:srgbClr val="8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endParaRPr lang="bg-BG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endParaRPr lang="bg-BG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990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bg-BG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„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BG – ИЗПЪЛНЕНИЕ </a:t>
            </a:r>
            <a:r>
              <a:rPr lang="bg-BG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ПРОГРАМАТА НА ЕВРОПЕЙСКИЯ СЪЮЗ ЗА УЧЕНЕ НА ВЪЗРАСТНИ” </a:t>
            </a:r>
            <a:br>
              <a:rPr lang="bg-BG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bg-BG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86199"/>
          </a:xfrm>
        </p:spPr>
        <p:txBody>
          <a:bodyPr>
            <a:normAutofit fontScale="47500" lnSpcReduction="20000"/>
          </a:bodyPr>
          <a:lstStyle/>
          <a:p>
            <a:pPr algn="just"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r>
              <a:rPr lang="bg-BG" sz="4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Първа </a:t>
            </a:r>
            <a:r>
              <a:rPr lang="bg-BG" sz="4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финансова подкрепа от Програмата на ЕС </a:t>
            </a:r>
            <a:r>
              <a:rPr lang="bg-BG" sz="4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bg-BG" sz="4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Учене през целия живот</a:t>
            </a:r>
            <a:r>
              <a:rPr lang="bg-BG" sz="4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националните координатори през 2012 г. – Решение № 2012 – 3551 / 001 – </a:t>
            </a:r>
            <a:r>
              <a:rPr lang="bg-BG" sz="42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001</a:t>
            </a:r>
            <a:r>
              <a:rPr lang="bg-BG" sz="4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Изпълнителната агенция за образование, аудиовизия и култура на Европейската комисия;</a:t>
            </a:r>
          </a:p>
          <a:p>
            <a:pPr algn="just">
              <a:buClr>
                <a:schemeClr val="accent6">
                  <a:lumMod val="60000"/>
                  <a:lumOff val="40000"/>
                </a:schemeClr>
              </a:buClr>
              <a:buNone/>
            </a:pPr>
            <a:endParaRPr lang="bg-BG" sz="42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r>
              <a:rPr lang="bg-BG" sz="4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4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Цели</a:t>
            </a:r>
            <a:r>
              <a:rPr lang="bg-BG" sz="4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4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проекта</a:t>
            </a:r>
            <a:r>
              <a:rPr lang="bg-BG" sz="4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r>
              <a:rPr lang="bg-BG" sz="4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Подобряване на взаимодействието между заинтересованите страни и нивата на управление за успешно прилагане на Програмата на ЕС за учене на възрастни и преодоляване на проблемите в сектора;</a:t>
            </a:r>
          </a:p>
          <a:p>
            <a:pPr lvl="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r>
              <a:rPr lang="bg-BG" sz="4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Разработване на механизми и инструменти за мониторинг и  измерване на напредъка в областта на ученето на възрастни;</a:t>
            </a:r>
          </a:p>
          <a:p>
            <a:pPr lvl="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r>
              <a:rPr lang="bg-BG" sz="4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Съществено подобряване на информирането на обществеността за значението на ученето на възрастни  и за Програмата на ЕС за учене на възрастни, определяща приоритетите в този сектор.</a:t>
            </a:r>
          </a:p>
          <a:p>
            <a:pPr lvl="0" algn="just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endParaRPr lang="bg-BG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endParaRPr lang="bg-BG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>
            <a:normAutofit/>
          </a:bodyPr>
          <a:lstStyle/>
          <a:p>
            <a:r>
              <a:rPr lang="bg-BG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ОСНОВНИ РЕЗУЛТАТИ ОТ ПРОЕКТНИТЕ ДЕЙНОСТИ 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endParaRPr lang="bg-BG" sz="2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5029200"/>
          </a:xfrm>
        </p:spPr>
        <p:txBody>
          <a:bodyPr>
            <a:noAutofit/>
          </a:bodyPr>
          <a:lstStyle/>
          <a:p>
            <a:pPr algn="just">
              <a:buClr>
                <a:schemeClr val="accent6">
                  <a:lumMod val="75000"/>
                </a:schemeClr>
              </a:buClr>
              <a:buFont typeface="Wingdings" pitchFamily="2" charset="2"/>
              <a:buChar char="q"/>
            </a:pPr>
            <a:r>
              <a:rPr lang="bg-BG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на сектора за учене на възрастни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ctr">
              <a:buClr>
                <a:schemeClr val="accent6">
                  <a:lumMod val="75000"/>
                </a:schemeClr>
              </a:buClr>
              <a:buNone/>
            </a:pPr>
            <a:r>
              <a:rPr lang="bg-BG" sz="2000" u="sng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http://lll.mon.bg/uploaded_files/Analiz_adult.pdf</a:t>
            </a:r>
            <a:endParaRPr lang="bg-BG" sz="2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Методика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разработването на анализ:</a:t>
            </a:r>
          </a:p>
          <a:p>
            <a:pPr lvl="0" algn="ctr">
              <a:buClr>
                <a:schemeClr val="tx2">
                  <a:lumMod val="60000"/>
                  <a:lumOff val="40000"/>
                </a:schemeClr>
              </a:buClr>
              <a:buNone/>
            </a:pPr>
            <a:r>
              <a:rPr lang="bg-BG" sz="2000" u="sng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http://lll.mon.bg/uploaded_files/compendium2.pdf</a:t>
            </a:r>
            <a:endParaRPr lang="bg-BG" sz="2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Фокус-групи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bg-BG" sz="20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възрастни обучаеми във формалната система; </a:t>
            </a:r>
            <a:r>
              <a:rPr lang="bg-BG" sz="2000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обучители</a:t>
            </a:r>
            <a:r>
              <a:rPr lang="bg-BG" sz="20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възрастни; затворници; бежанци; хора с увреждания; преждевременно напуснали училище и включени в курсове за ограмотяване; безработни лица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bg-BG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Работни срещи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местно ниво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sz="20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Сопот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областно ниво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bg-BG" sz="20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Ловеч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национално ниво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bg-BG" sz="20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София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 представители на различни заинтересовани страни;</a:t>
            </a:r>
          </a:p>
          <a:p>
            <a:pPr algn="just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Обсъждане на резултатите от анализа и популяризиране на  значението от ученето на възрастни – </a:t>
            </a:r>
            <a:r>
              <a:rPr lang="bg-BG" sz="20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 регионални конференции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bg-BG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Доклад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състоянието на сектора за учене на възрастни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Европейската комисия</a:t>
            </a:r>
            <a:r>
              <a:rPr lang="bg-BG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bg-BG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14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http://lll.mon.bg/uploaded_files/Report_adult-learning_BG_2013.pdf</a:t>
            </a:r>
            <a:endParaRPr lang="bg-BG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endParaRPr lang="bg-BG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endParaRPr lang="bg-BG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62000"/>
          </a:xfrm>
        </p:spPr>
        <p:txBody>
          <a:bodyPr>
            <a:normAutofit/>
          </a:bodyPr>
          <a:lstStyle/>
          <a:p>
            <a:r>
              <a:rPr lang="bg-BG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ОСНОВНИ РЕЗУЛТАТИ ОТ ПРОЕКТНИТЕ ДЕЙНОСТИ 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endParaRPr lang="bg-BG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599"/>
          </a:xfrm>
        </p:spPr>
        <p:txBody>
          <a:bodyPr>
            <a:normAutofit fontScale="92500"/>
          </a:bodyPr>
          <a:lstStyle/>
          <a:p>
            <a:pPr algn="just">
              <a:buClr>
                <a:schemeClr val="accent6">
                  <a:lumMod val="75000"/>
                </a:schemeClr>
              </a:buClr>
              <a:buFont typeface="Wingdings" pitchFamily="2" charset="2"/>
              <a:buChar char="q"/>
            </a:pPr>
            <a:r>
              <a:rPr lang="bg-BG" dirty="0" smtClean="0"/>
              <a:t> </a:t>
            </a: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Проучване</a:t>
            </a: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европейския опит и обмен на добри практики</a:t>
            </a: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Учебна визита </a:t>
            </a: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Австрия и </a:t>
            </a: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посещения на събития</a:t>
            </a: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организирани от националните координатори в европейски страни -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Румъния, Англия, Унгария, Кипър;</a:t>
            </a:r>
          </a:p>
          <a:p>
            <a:pPr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Разработване на </a:t>
            </a: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Компендиум с добри европейски практики</a:t>
            </a: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ctr">
              <a:buClr>
                <a:schemeClr val="tx2">
                  <a:lumMod val="60000"/>
                  <a:lumOff val="40000"/>
                </a:schemeClr>
              </a:buClr>
              <a:buNone/>
            </a:pPr>
            <a:r>
              <a:rPr lang="bg-BG" sz="2200" u="sng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http://lll.mon.bg/uploaded_files/compendium2.pdf</a:t>
            </a:r>
            <a:endParaRPr lang="bg-BG" sz="22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Доклад </a:t>
            </a: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добри европейски практики за мониторинг и оценка на политиката за учене на възрастни и </a:t>
            </a:r>
            <a:r>
              <a:rPr lang="bg-BG" sz="24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предложениe</a:t>
            </a: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изграждане на национална система в Република България:</a:t>
            </a:r>
          </a:p>
          <a:p>
            <a:pPr algn="ctr">
              <a:buClr>
                <a:schemeClr val="tx2">
                  <a:lumMod val="60000"/>
                  <a:lumOff val="40000"/>
                </a:schemeClr>
              </a:buClr>
              <a:buNone/>
            </a:pPr>
            <a:r>
              <a:rPr lang="bg-BG" sz="22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http://lll.mon.bg/uploaded_files/Report_proekt_adult_learning.pdf</a:t>
            </a:r>
            <a:endParaRPr lang="bg-BG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endParaRPr lang="bg-BG" sz="2400" dirty="0" smtClean="0"/>
          </a:p>
          <a:p>
            <a:pPr algn="just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1080</Words>
  <Application>Microsoft Office PowerPoint</Application>
  <PresentationFormat>On-screen Show (4:3)</PresentationFormat>
  <Paragraphs>114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МИНИСТЕРСТВО НА ОБРАЗОВАНИЕТО И НАУКАТА</vt:lpstr>
      <vt:lpstr>СТРАТЕГИЧЕСКА РАМКА НА ПОЛИТИКАТА НА  ЕВРОПЕЙСКИЯ СЪЮЗ ЗА УЧЕНЕ НА ВЪЗРАСТНИ</vt:lpstr>
      <vt:lpstr>ИЗПЪЛНЕНИЕ НА ПРОГРАМАТА НА ЕВРОПЕЙСКИЯ СЪЮЗ  ЗА УЧЕНЕ НА ВЪЗРАСТНИ</vt:lpstr>
      <vt:lpstr>ИЗПЪЛНЕНИЕ НА ПРОГРАМАТА НА ЕВРОПЕЙСКИЯ СЪЮЗ  ЗА УЧЕНЕ НА ВЪЗРАСТНИ</vt:lpstr>
      <vt:lpstr> НАЦИОНАЛНА СТРАТЕГИЯ ЗА УЧЕНЕ ПРЕЗ ЦЕЛИЯ ЖИВОТ ЗА ПЕРИОДА 2014 – 2020 г. Приета с РМС № 12 от 10 януари 2014 г. </vt:lpstr>
      <vt:lpstr> НАЦИОНАЛНА СТРАТЕГИЯ ЗА УЧЕНЕ ПРЕЗ ЦЕЛИЯ ЖИВОТ ЗА ПЕРИОДА 2014 – 2020 г. </vt:lpstr>
      <vt:lpstr>ПРОЕКТ „BG – ИЗПЪЛНЕНИЕ НА ПРОГРАМАТА НА ЕВРОПЕЙСКИЯ СЪЮЗ ЗА УЧЕНЕ НА ВЪЗРАСТНИ”  </vt:lpstr>
      <vt:lpstr>ОСНОВНИ РЕЗУЛТАТИ ОТ ПРОЕКТНИТЕ ДЕЙНОСТИ (1)</vt:lpstr>
      <vt:lpstr>ОСНОВНИ РЕЗУЛТАТИ ОТ ПРОЕКТНИТЕ ДЕЙНОСТИ (2)</vt:lpstr>
      <vt:lpstr>ОСНОВНИ РЕЗУЛТАТИ ОТ ПРОЕКТНИТЕ ДЕЙНОСТИ (3)</vt:lpstr>
      <vt:lpstr>ОСНОВНИ РЕЗУЛТАТИ ОТ ПРОЕКТНИТЕ ДЕЙНОСТИ (4)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Dimitar Enchev</dc:creator>
  <cp:lastModifiedBy>v.deikova</cp:lastModifiedBy>
  <cp:revision>98</cp:revision>
  <dcterms:created xsi:type="dcterms:W3CDTF">2006-08-16T00:00:00Z</dcterms:created>
  <dcterms:modified xsi:type="dcterms:W3CDTF">2014-03-26T11:29:40Z</dcterms:modified>
</cp:coreProperties>
</file>