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1" r:id="rId3"/>
    <p:sldId id="268" r:id="rId4"/>
    <p:sldId id="267" r:id="rId5"/>
    <p:sldId id="284" r:id="rId6"/>
    <p:sldId id="285" r:id="rId7"/>
    <p:sldId id="286" r:id="rId8"/>
    <p:sldId id="287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82" r:id="rId2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47A1C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A73DF-F3B2-44E5-899F-48D5AE189760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A7228C-61D9-44AC-BD89-7545806BC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E789E3-08A5-4221-8D93-316340382FCB}" type="datetimeFigureOut">
              <a:rPr lang="bg-BG"/>
              <a:pPr>
                <a:defRPr/>
              </a:pPr>
              <a:t>12.12.2017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578FFF-6185-4B5C-9E18-1CBB3F0F043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bg-BG" dirty="0" smtClean="0">
              <a:solidFill>
                <a:srgbClr val="000000"/>
              </a:solidFill>
              <a:latin typeface="???t???a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438FA-B9E3-40F0-82C3-B9F6249B069F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bg-BG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0448-0830-4BCA-833A-1EC8C516CB3F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B47F-6692-422F-836E-0A7501483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B9E8-137E-4E23-95ED-8055B7AC8217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C118-54E9-4FD1-9B4E-8136F4488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555A-3810-4D2C-850E-9C96F76E774E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F993-4DB7-4A56-A206-9A32D987B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E69A-7823-473F-BACB-74F086448E66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3FC9-4CED-493C-9126-557458C32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FCDE-7AF4-4340-8913-3308E7FE1B08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4196-68B3-4C68-993D-890480D13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B2D9-D7D9-47C6-9521-39DA8FF8AF21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8AFD-7F5B-4DE3-8DCC-FF4DDF3823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676E-4EED-42EC-A620-8C5B232F61F9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B3CF-4677-450E-9414-C255FE7C12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377D9-FEDD-4A84-826E-C24A153B7711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D677-42EA-4361-B603-0CB23A28A8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95ED-EBB8-4C6F-A772-6DF3805286B5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D195-7439-4EA0-9BCF-03093B871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464D-7DB0-4389-979B-503AABCACB25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B340-0F64-43AA-AF17-E67933F924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4223-FD0A-461E-94ED-EADC7E366941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5C2B-BF78-4D45-B0F8-201A777C24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88C5D-C582-473B-AB23-7C063EB6E8EF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07B816-B1C1-4AB7-99C0-037101ED3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pale/b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6004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1275" y="620713"/>
            <a:ext cx="4968875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СЕКТОРЪТ ЗА УЧЕНЕ НА ВЪЗРАСТНИ В БЪЛГАРСКОТО ЗАКОНОДАТЕЛСТВО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bg-BG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50" y="5013325"/>
            <a:ext cx="88566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РЕГИОНАЛНА КОНФЕРЕНЦИЯ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ВЕЛИКО ТЪРНОВО, 14.12.2017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pic>
        <p:nvPicPr>
          <p:cNvPr id="15365" name="Картина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613" y="5788025"/>
            <a:ext cx="26654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C:\Users\d.enchev\Desktop\eu_flag-2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876925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5894388"/>
            <a:ext cx="15113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bg-BG"/>
          </a:p>
        </p:txBody>
      </p:sp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188913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0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РАМКОВИ ПРОГРАМИ </a:t>
            </a:r>
            <a:r>
              <a:rPr lang="ru-RU" sz="22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Б</a:t>
            </a:r>
            <a:r>
              <a:rPr lang="ru-RU" sz="20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ЗА 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НАЧАЛНО И ПРОДЪЛЖАВАЩО ПРОФЕСИОНАЛНО 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ОБУЧЕНИЕ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/>
            </a:r>
            <a:b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С ПРИДОБИВАНЕ НА ВТОРА ИЛИ ТРЕТА СТЕПЕН 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НА 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 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КВАЛИФИКАЦИЯ – 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/>
            </a:r>
            <a:b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З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А 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ЛИЦА, НАВЪРШИЛИ 16 ГОДИНИ</a:t>
            </a:r>
            <a:endParaRPr lang="bg-BG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803053"/>
              </p:ext>
            </p:extLst>
          </p:nvPr>
        </p:nvGraphicFramePr>
        <p:xfrm>
          <a:off x="323529" y="1417638"/>
          <a:ext cx="8280918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591675">
                  <a:extLst>
                    <a:ext uri="{9D8B030D-6E8A-4147-A177-3AD203B41FA5}">
                      <a16:colId xmlns:a16="http://schemas.microsoft.com/office/drawing/2014/main" val="2068315156"/>
                    </a:ext>
                  </a:extLst>
                </a:gridCol>
                <a:gridCol w="2247355">
                  <a:extLst>
                    <a:ext uri="{9D8B030D-6E8A-4147-A177-3AD203B41FA5}">
                      <a16:colId xmlns:a16="http://schemas.microsoft.com/office/drawing/2014/main" val="552820504"/>
                    </a:ext>
                  </a:extLst>
                </a:gridCol>
                <a:gridCol w="2839028">
                  <a:extLst>
                    <a:ext uri="{9D8B030D-6E8A-4147-A177-3AD203B41FA5}">
                      <a16:colId xmlns:a16="http://schemas.microsoft.com/office/drawing/2014/main" val="206804224"/>
                    </a:ext>
                  </a:extLst>
                </a:gridCol>
                <a:gridCol w="1301849">
                  <a:extLst>
                    <a:ext uri="{9D8B030D-6E8A-4147-A177-3AD203B41FA5}">
                      <a16:colId xmlns:a16="http://schemas.microsoft.com/office/drawing/2014/main" val="4095273806"/>
                    </a:ext>
                  </a:extLst>
                </a:gridCol>
                <a:gridCol w="1301011">
                  <a:extLst>
                    <a:ext uri="{9D8B030D-6E8A-4147-A177-3AD203B41FA5}">
                      <a16:colId xmlns:a16="http://schemas.microsoft.com/office/drawing/2014/main" val="146521293"/>
                    </a:ext>
                  </a:extLst>
                </a:gridCol>
              </a:tblGrid>
              <a:tr h="39237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Варианти на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рамкови програми Б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Входящо минимално образователно равнище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 на обучение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Продължителност </a:t>
                      </a:r>
                      <a:r>
                        <a:rPr lang="bg-BG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обучението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964318"/>
                  </a:ext>
                </a:extLst>
              </a:tr>
              <a:tr h="10463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Б13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обучение, за придобиване на втора СПК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първи гимназиален етап на основание ЗПУО или Х клас по реда на отменените Закон за народната просвета (ЗНП) и Закон за степента на образование, общообразователния минимум и учебния план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ЗСООМУП)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 вечерна, 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1 </a:t>
                      </a:r>
                      <a:r>
                        <a:rPr lang="bg-BG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година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(Най-малко 660 часа)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253430"/>
                  </a:ext>
                </a:extLst>
              </a:tr>
              <a:tr h="6539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Б14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обучение, за придобиване на втора СПК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първи гимназиален етап на основание ЗПУО или Х клас по реда на отменените ЗНП и ЗСООМУП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1 </a:t>
                      </a:r>
                      <a:r>
                        <a:rPr lang="bg-BG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(Най-малко 330 часа)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94345"/>
                  </a:ext>
                </a:extLst>
              </a:tr>
              <a:tr h="6539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Б15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обучение, за придобиване на втора СПК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първи гимназиален етап на основание ЗПУО или Х клас по реда на отменените ЗНП и ЗСООМУП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Обучение чрез работа (дуална система на обучение)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1 </a:t>
                      </a:r>
                      <a:r>
                        <a:rPr lang="bg-BG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(Най-малко 660 часа)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69369"/>
                  </a:ext>
                </a:extLst>
              </a:tr>
              <a:tr h="6539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Б16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обучение, за придобиване на трета СПК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 </a:t>
                      </a:r>
                      <a:r>
                        <a:rPr lang="x-none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1,5 </a:t>
                      </a:r>
                      <a:r>
                        <a:rPr lang="bg-BG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(Най-малко 960 часа)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62158"/>
                  </a:ext>
                </a:extLst>
              </a:tr>
              <a:tr h="6539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Б17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обучение, за придобиване на трета СПК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1,5 </a:t>
                      </a:r>
                      <a:r>
                        <a:rPr lang="bg-BG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(Най-малко 480 часа)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80400"/>
                  </a:ext>
                </a:extLst>
              </a:tr>
              <a:tr h="6539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Б18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обучение, за придобиване на трета СПК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Обучение чрез работа (дуална система на обучение)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1,5 </a:t>
                      </a:r>
                      <a:r>
                        <a:rPr lang="bg-BG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(Най-малко 960 часа)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0046"/>
                  </a:ext>
                </a:extLst>
              </a:tr>
            </a:tbl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2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/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РАМКОВИ ПРОГРАМИ </a:t>
            </a:r>
            <a:r>
              <a:rPr lang="ru-RU" sz="22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Г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ЗА ПРОФЕСИОНАЛНО 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ОБУЧЕНИЕ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/>
            </a:r>
            <a:b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С ПРИДОБИВАНЕ НА ЧЕТВЪРТА СТЕПЕН НА ПРОФЕСИОНАЛНА 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КВАЛИФИКАЦИЯ – 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/>
            </a:r>
            <a:b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ЗА ЛИЦА, НАВЪРШИЛИ 16 ГОДИНИ</a:t>
            </a:r>
            <a:endParaRPr lang="bg-BG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086380"/>
              </p:ext>
            </p:extLst>
          </p:nvPr>
        </p:nvGraphicFramePr>
        <p:xfrm>
          <a:off x="395536" y="1417637"/>
          <a:ext cx="8291262" cy="5098986"/>
        </p:xfrm>
        <a:graphic>
          <a:graphicData uri="http://schemas.openxmlformats.org/drawingml/2006/table">
            <a:tbl>
              <a:tblPr firstRow="1" firstCol="1" bandRow="1"/>
              <a:tblGrid>
                <a:gridCol w="523873">
                  <a:extLst>
                    <a:ext uri="{9D8B030D-6E8A-4147-A177-3AD203B41FA5}">
                      <a16:colId xmlns:a16="http://schemas.microsoft.com/office/drawing/2014/main" val="2955025311"/>
                    </a:ext>
                  </a:extLst>
                </a:gridCol>
                <a:gridCol w="3201728">
                  <a:extLst>
                    <a:ext uri="{9D8B030D-6E8A-4147-A177-3AD203B41FA5}">
                      <a16:colId xmlns:a16="http://schemas.microsoft.com/office/drawing/2014/main" val="2497567041"/>
                    </a:ext>
                  </a:extLst>
                </a:gridCol>
                <a:gridCol w="1681817">
                  <a:extLst>
                    <a:ext uri="{9D8B030D-6E8A-4147-A177-3AD203B41FA5}">
                      <a16:colId xmlns:a16="http://schemas.microsoft.com/office/drawing/2014/main" val="2143102039"/>
                    </a:ext>
                  </a:extLst>
                </a:gridCol>
                <a:gridCol w="1562294">
                  <a:extLst>
                    <a:ext uri="{9D8B030D-6E8A-4147-A177-3AD203B41FA5}">
                      <a16:colId xmlns:a16="http://schemas.microsoft.com/office/drawing/2014/main" val="4022796399"/>
                    </a:ext>
                  </a:extLst>
                </a:gridCol>
                <a:gridCol w="1321550">
                  <a:extLst>
                    <a:ext uri="{9D8B030D-6E8A-4147-A177-3AD203B41FA5}">
                      <a16:colId xmlns:a16="http://schemas.microsoft.com/office/drawing/2014/main" val="4020986252"/>
                    </a:ext>
                  </a:extLst>
                </a:gridCol>
              </a:tblGrid>
              <a:tr h="15219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Варианти на рамкови програми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Минимално входящо образователно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и/или квалификационно равнище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 на обучение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Продължителност на обучението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70854"/>
                  </a:ext>
                </a:extLst>
              </a:tr>
              <a:tr h="4608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Г1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 с придобиване на четвърта СПК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завършено средно образование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2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две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</a:t>
                      </a:r>
                      <a:r>
                        <a:rPr lang="bg-BG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години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(Най-малко 1 260 часа)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638222"/>
                  </a:ext>
                </a:extLst>
              </a:tr>
              <a:tr h="4608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Г2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 с придобиване на четвърта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2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две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</a:t>
                      </a:r>
                      <a:r>
                        <a:rPr lang="bg-BG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години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(Най-малко 882 часа)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612251"/>
                  </a:ext>
                </a:extLst>
              </a:tr>
              <a:tr h="4608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Г3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 с придобиване на четвърта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2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две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</a:t>
                      </a:r>
                      <a:r>
                        <a:rPr lang="bg-BG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години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Най-малко 630 часа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39563"/>
                  </a:ext>
                </a:extLst>
              </a:tr>
              <a:tr h="4608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Г4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 с придобиване на четвърта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обучение чрез работа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2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две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</a:t>
                      </a:r>
                      <a:r>
                        <a:rPr lang="bg-BG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години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(Най-малко 1 260 часа)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464292"/>
                  </a:ext>
                </a:extLst>
              </a:tr>
              <a:tr h="13824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Г5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завършено средно образование и придобита квалификация по професия или по част от професия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дневна;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вечерна;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определено с конкретната документация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093"/>
                  </a:ext>
                </a:extLst>
              </a:tr>
            </a:tbl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7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2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2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16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РАМКОВИ ПРОГРАМИ </a:t>
            </a:r>
            <a:r>
              <a:rPr lang="ru-RU" sz="20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Д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ЗА НАЧАЛНО ПРОФЕСИОНАЛНО ОБУЧЕНИЕ</a:t>
            </a:r>
            <a:b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С ПРИДОБИВАНЕ НА КВАЛИФИКАЦИЯ ПО ЧАСТ ОТ </a:t>
            </a:r>
            <a:r>
              <a:rPr lang="ru-RU" sz="16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ПРОФЕСИЯ – </a:t>
            </a: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/>
            </a:r>
            <a:b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6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ЗА ЛИЦА, НАВЪРШИЛИ 16 ГОДИНИ</a:t>
            </a:r>
            <a:endParaRPr lang="bg-BG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277864"/>
              </p:ext>
            </p:extLst>
          </p:nvPr>
        </p:nvGraphicFramePr>
        <p:xfrm>
          <a:off x="395537" y="1340769"/>
          <a:ext cx="8408738" cy="5454066"/>
        </p:xfrm>
        <a:graphic>
          <a:graphicData uri="http://schemas.openxmlformats.org/drawingml/2006/table">
            <a:tbl>
              <a:tblPr firstRow="1" firstCol="1" bandRow="1"/>
              <a:tblGrid>
                <a:gridCol w="627467">
                  <a:extLst>
                    <a:ext uri="{9D8B030D-6E8A-4147-A177-3AD203B41FA5}">
                      <a16:colId xmlns:a16="http://schemas.microsoft.com/office/drawing/2014/main" val="931036682"/>
                    </a:ext>
                  </a:extLst>
                </a:gridCol>
                <a:gridCol w="2217671">
                  <a:extLst>
                    <a:ext uri="{9D8B030D-6E8A-4147-A177-3AD203B41FA5}">
                      <a16:colId xmlns:a16="http://schemas.microsoft.com/office/drawing/2014/main" val="3757969781"/>
                    </a:ext>
                  </a:extLst>
                </a:gridCol>
                <a:gridCol w="2211758">
                  <a:extLst>
                    <a:ext uri="{9D8B030D-6E8A-4147-A177-3AD203B41FA5}">
                      <a16:colId xmlns:a16="http://schemas.microsoft.com/office/drawing/2014/main" val="1717946195"/>
                    </a:ext>
                  </a:extLst>
                </a:gridCol>
                <a:gridCol w="1556423">
                  <a:extLst>
                    <a:ext uri="{9D8B030D-6E8A-4147-A177-3AD203B41FA5}">
                      <a16:colId xmlns:a16="http://schemas.microsoft.com/office/drawing/2014/main" val="1132973865"/>
                    </a:ext>
                  </a:extLst>
                </a:gridCol>
                <a:gridCol w="1795419">
                  <a:extLst>
                    <a:ext uri="{9D8B030D-6E8A-4147-A177-3AD203B41FA5}">
                      <a16:colId xmlns:a16="http://schemas.microsoft.com/office/drawing/2014/main" val="3253385224"/>
                    </a:ext>
                  </a:extLst>
                </a:gridCol>
              </a:tblGrid>
              <a:tr h="1978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Варианти на рамкови програми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Входящо минимално образователно равнище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 на обучение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Продължителност на обучението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0079"/>
                  </a:ext>
                </a:extLst>
              </a:tr>
              <a:tr h="10616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Д3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начално професионално обучение, за придобиване на квалификация по част от професия с </a:t>
                      </a:r>
                      <a:r>
                        <a:rPr lang="bg-BG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първа СПК </a:t>
                      </a: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лица, навършили 16 г.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завършен начален етап на основното образование или успешно завършен курс за ограмотяване, организиран от училища в системата на предучилищното и училищното образование или валидирани компетентности за начален етап на основно образование по чл. 167, ал. 1, т. 4 от ЗПУО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дневна, вечерна, задочна,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дистанционна, самостоятелна, индивидуална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 се с конкретната документация за професионално обучение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46718"/>
                  </a:ext>
                </a:extLst>
              </a:tr>
              <a:tr h="14284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Д4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начално професионално обучение, за придобиване на квалификация по част от професия с </a:t>
                      </a: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втора СПК </a:t>
                      </a: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лица, навършили 16 г.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Завършен първи гимназиален етап на основание ЗПУО или Х клас по реда на отменените Закон за народната просвета (ЗНП) и Закон за степента на образование, общообразователния минимум и учебния план 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ЗСООМУП)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дневна, вечерна, задочна, 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дистанционна,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самостоятелна, индивидуална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 се с конкретната документация за професионално обучение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953359"/>
                  </a:ext>
                </a:extLst>
              </a:tr>
              <a:tr h="530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Д5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начално професионално обучение, за придобиване на квалификация по част от професия с </a:t>
                      </a: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трета СПК </a:t>
                      </a: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лица, навършили 16 г.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дневна, вечерна, задочна, 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дистанционна,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самостоятелна, индивидуална 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 се с конкретната документация за професионално обучение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99876"/>
                  </a:ext>
                </a:extLst>
              </a:tr>
              <a:tr h="571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Д6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начално професионално обучение на квалификация по част от професия с </a:t>
                      </a: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първа</a:t>
                      </a: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СПК  </a:t>
                      </a: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лица, навършили 16 г.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Завършен първи гимназиален етап на основание ЗПУО или Х клас по реда на отменените ЗНП и ЗСООМУП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чрез работа (дуална система на обучение)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 се с конкретната документация за професионално обучение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808202"/>
                  </a:ext>
                </a:extLst>
              </a:tr>
              <a:tr h="530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Д7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начално професионално обучение на квалификация по част от професия с </a:t>
                      </a: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втора  СПК </a:t>
                      </a: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лица, навършили 16 г.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чрез работа (дуална система на обучение)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 се с конкретната документация за професионално обучение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48992"/>
                  </a:ext>
                </a:extLst>
              </a:tr>
              <a:tr h="5308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Д8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начално професионално обучение на квалификация по част от професия с </a:t>
                      </a:r>
                      <a:r>
                        <a:rPr lang="bg-BG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трета СПК </a:t>
                      </a: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лица, навършили 16 г.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чрез работа (дуална система на обучение)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 се с конкретната документация за професионално обучение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04" marR="2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418032"/>
                  </a:ext>
                </a:extLst>
              </a:tr>
            </a:tbl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0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8438"/>
            <a:ext cx="8579296" cy="126754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/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РАМКОВИ ПРОГРАМИ </a:t>
            </a:r>
            <a:r>
              <a:rPr lang="ru-RU" sz="18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продължаващо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обучение</a:t>
            </a:r>
            <a:r>
              <a:rPr lang="ru-RU" sz="14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/>
            </a:r>
            <a:b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актуализиране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или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разширяване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квалификация,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както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 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придобиване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първа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 втора и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трета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степен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 след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съответно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по част от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професия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първа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или втора степен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259269"/>
              </p:ext>
            </p:extLst>
          </p:nvPr>
        </p:nvGraphicFramePr>
        <p:xfrm>
          <a:off x="395537" y="1556792"/>
          <a:ext cx="8136904" cy="5120994"/>
        </p:xfrm>
        <a:graphic>
          <a:graphicData uri="http://schemas.openxmlformats.org/drawingml/2006/table">
            <a:tbl>
              <a:tblPr firstRow="1" firstCol="1" bandRow="1"/>
              <a:tblGrid>
                <a:gridCol w="550734">
                  <a:extLst>
                    <a:ext uri="{9D8B030D-6E8A-4147-A177-3AD203B41FA5}">
                      <a16:colId xmlns:a16="http://schemas.microsoft.com/office/drawing/2014/main" val="2611434796"/>
                    </a:ext>
                  </a:extLst>
                </a:gridCol>
                <a:gridCol w="1538953">
                  <a:extLst>
                    <a:ext uri="{9D8B030D-6E8A-4147-A177-3AD203B41FA5}">
                      <a16:colId xmlns:a16="http://schemas.microsoft.com/office/drawing/2014/main" val="3071255484"/>
                    </a:ext>
                  </a:extLst>
                </a:gridCol>
                <a:gridCol w="2528723">
                  <a:extLst>
                    <a:ext uri="{9D8B030D-6E8A-4147-A177-3AD203B41FA5}">
                      <a16:colId xmlns:a16="http://schemas.microsoft.com/office/drawing/2014/main" val="3585015827"/>
                    </a:ext>
                  </a:extLst>
                </a:gridCol>
                <a:gridCol w="1319435">
                  <a:extLst>
                    <a:ext uri="{9D8B030D-6E8A-4147-A177-3AD203B41FA5}">
                      <a16:colId xmlns:a16="http://schemas.microsoft.com/office/drawing/2014/main" val="865846378"/>
                    </a:ext>
                  </a:extLst>
                </a:gridCol>
                <a:gridCol w="1319435">
                  <a:extLst>
                    <a:ext uri="{9D8B030D-6E8A-4147-A177-3AD203B41FA5}">
                      <a16:colId xmlns:a16="http://schemas.microsoft.com/office/drawing/2014/main" val="2744181384"/>
                    </a:ext>
                  </a:extLst>
                </a:gridCol>
                <a:gridCol w="879624">
                  <a:extLst>
                    <a:ext uri="{9D8B030D-6E8A-4147-A177-3AD203B41FA5}">
                      <a16:colId xmlns:a16="http://schemas.microsoft.com/office/drawing/2014/main" val="3454275063"/>
                    </a:ext>
                  </a:extLst>
                </a:gridCol>
              </a:tblGrid>
              <a:tr h="7192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Варианти на рамкови програми 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Входящо минимално образователно равнище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Входящо минимално квалифика-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ционно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равнище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 на обучение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Продължи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телност</a:t>
                      </a: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обучението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758239"/>
                  </a:ext>
                </a:extLst>
              </a:tr>
              <a:tr h="1083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Е1</a:t>
                      </a: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първа СПК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начален етап на основното образование или успешно завършен курс за ограмотяване, организиран от училища в системата на предучилищното и училищното образование или валидирани компетентности за начален етап на основно образование по чл. 167, ал. 1, т. 4 от ЗПУО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квалификация по част от </a:t>
                      </a: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същата</a:t>
                      </a: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професия или по професия от същата област на образование 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задочна, самостоятелна, индивидуална,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294006"/>
                  </a:ext>
                </a:extLst>
              </a:tr>
              <a:tr h="1083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Е2 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първа СПК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начален етап на основното образование или успешно завършен курс за ограмотяване, организиран от училища в системата на предучилищното и училищното образование или валидирани компетентности за начален етап на основно образование по чл. 167, ал. 1, т. 4 от ЗПУО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квалификация по част от </a:t>
                      </a: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същата</a:t>
                      </a: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професия или по професия от същата област на образование 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Обучение чрез работа (дуална система на обучение)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184834"/>
                  </a:ext>
                </a:extLst>
              </a:tr>
              <a:tr h="10717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Е3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втора СПК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първи гимназиален етап на основание ЗПУО или Х клас по реда на отменените Закон за народната просвета (ЗНП) и Закон за степента на образование, общообразователния минимум и учебния план 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ЗСООМУП)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първа СПК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 професия от същата област на образование 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задочна, самостоятелна, индивидуална,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конкретната 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документация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828349"/>
                  </a:ext>
                </a:extLst>
              </a:tr>
              <a:tr h="633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Е4 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втора СПК 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първи гимназиален етап на основание ЗПУО или Х клас по реда на отменените ЗНП  и ЗСООМУП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първа СПК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 професия от същата област на образование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Обучение чрез работа (дуална система на обучение)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конкретната 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документация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170747"/>
                  </a:ext>
                </a:extLst>
              </a:tr>
            </a:tbl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0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8438"/>
            <a:ext cx="8579296" cy="126754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/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РАМКОВИ ПРОГРАМИ </a:t>
            </a:r>
            <a:r>
              <a:rPr lang="ru-RU" sz="18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продължаващо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обучение</a:t>
            </a:r>
            <a:r>
              <a:rPr lang="ru-RU" sz="14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/>
            </a:r>
            <a:b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актуализиране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или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разширяване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квалификация,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както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 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придобиване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първа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 втора и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трета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степен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 след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съответно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по част от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професия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първа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или втора степен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810390"/>
              </p:ext>
            </p:extLst>
          </p:nvPr>
        </p:nvGraphicFramePr>
        <p:xfrm>
          <a:off x="395537" y="1556792"/>
          <a:ext cx="8136904" cy="5079803"/>
        </p:xfrm>
        <a:graphic>
          <a:graphicData uri="http://schemas.openxmlformats.org/drawingml/2006/table">
            <a:tbl>
              <a:tblPr firstRow="1" firstCol="1" bandRow="1"/>
              <a:tblGrid>
                <a:gridCol w="550734">
                  <a:extLst>
                    <a:ext uri="{9D8B030D-6E8A-4147-A177-3AD203B41FA5}">
                      <a16:colId xmlns:a16="http://schemas.microsoft.com/office/drawing/2014/main" val="2611434796"/>
                    </a:ext>
                  </a:extLst>
                </a:gridCol>
                <a:gridCol w="1538953">
                  <a:extLst>
                    <a:ext uri="{9D8B030D-6E8A-4147-A177-3AD203B41FA5}">
                      <a16:colId xmlns:a16="http://schemas.microsoft.com/office/drawing/2014/main" val="3071255484"/>
                    </a:ext>
                  </a:extLst>
                </a:gridCol>
                <a:gridCol w="2528723">
                  <a:extLst>
                    <a:ext uri="{9D8B030D-6E8A-4147-A177-3AD203B41FA5}">
                      <a16:colId xmlns:a16="http://schemas.microsoft.com/office/drawing/2014/main" val="3585015827"/>
                    </a:ext>
                  </a:extLst>
                </a:gridCol>
                <a:gridCol w="1319435">
                  <a:extLst>
                    <a:ext uri="{9D8B030D-6E8A-4147-A177-3AD203B41FA5}">
                      <a16:colId xmlns:a16="http://schemas.microsoft.com/office/drawing/2014/main" val="865846378"/>
                    </a:ext>
                  </a:extLst>
                </a:gridCol>
                <a:gridCol w="1319435">
                  <a:extLst>
                    <a:ext uri="{9D8B030D-6E8A-4147-A177-3AD203B41FA5}">
                      <a16:colId xmlns:a16="http://schemas.microsoft.com/office/drawing/2014/main" val="2744181384"/>
                    </a:ext>
                  </a:extLst>
                </a:gridCol>
                <a:gridCol w="879624">
                  <a:extLst>
                    <a:ext uri="{9D8B030D-6E8A-4147-A177-3AD203B41FA5}">
                      <a16:colId xmlns:a16="http://schemas.microsoft.com/office/drawing/2014/main" val="3454275063"/>
                    </a:ext>
                  </a:extLst>
                </a:gridCol>
              </a:tblGrid>
              <a:tr h="7192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Варианти на рамкови програми 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Входящо минимално образователно равнище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Входящо минимално квалифика-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ционно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равнище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 на обучение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Продължи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телност</a:t>
                      </a: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обучението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758239"/>
                  </a:ext>
                </a:extLst>
              </a:tr>
              <a:tr h="1083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Е5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втора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първи гимназиален етап на основание ЗПУО или Х клас по реда на отменените ЗНП  и ЗСООМУП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квалификация по част от професия с втора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задочна, самостоятелна индивидуална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294006"/>
                  </a:ext>
                </a:extLst>
              </a:tr>
              <a:tr h="1083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Е6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втора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първи гимназиален етап на основание ЗПУО или Х клас по реда на отменените ЗНП  и ЗСООМУП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квалификация по част от професия с втора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Обучение чрез работа (дуална система на обучение)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184834"/>
                  </a:ext>
                </a:extLst>
              </a:tr>
              <a:tr h="10717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Е7</a:t>
                      </a: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трета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втора СПК по професия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 същата област на образование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задочна, самостоятелна, индивидуална,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конкретната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документация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828349"/>
                  </a:ext>
                </a:extLst>
              </a:tr>
              <a:tr h="633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Е8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трета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втора СПК по професия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 същата област на образование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Обучение чрез работа (дуална система на обучение)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170747"/>
                  </a:ext>
                </a:extLst>
              </a:tr>
            </a:tbl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3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8438"/>
            <a:ext cx="8579296" cy="126754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/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РАМКОВИ ПРОГРАМИ </a:t>
            </a:r>
            <a:r>
              <a:rPr lang="ru-RU" sz="18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продължаващо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обучение</a:t>
            </a:r>
            <a:r>
              <a:rPr lang="ru-RU" sz="14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/>
            </a:r>
            <a:b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актуализиране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или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разширяване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квалификация,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както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 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придобиване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първа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 втора и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трета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степен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 след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съответно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по част от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професия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първа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или втора степен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708529"/>
              </p:ext>
            </p:extLst>
          </p:nvPr>
        </p:nvGraphicFramePr>
        <p:xfrm>
          <a:off x="395537" y="1556792"/>
          <a:ext cx="8136904" cy="4694231"/>
        </p:xfrm>
        <a:graphic>
          <a:graphicData uri="http://schemas.openxmlformats.org/drawingml/2006/table">
            <a:tbl>
              <a:tblPr firstRow="1" firstCol="1" bandRow="1"/>
              <a:tblGrid>
                <a:gridCol w="550734">
                  <a:extLst>
                    <a:ext uri="{9D8B030D-6E8A-4147-A177-3AD203B41FA5}">
                      <a16:colId xmlns:a16="http://schemas.microsoft.com/office/drawing/2014/main" val="2611434796"/>
                    </a:ext>
                  </a:extLst>
                </a:gridCol>
                <a:gridCol w="1538953">
                  <a:extLst>
                    <a:ext uri="{9D8B030D-6E8A-4147-A177-3AD203B41FA5}">
                      <a16:colId xmlns:a16="http://schemas.microsoft.com/office/drawing/2014/main" val="3071255484"/>
                    </a:ext>
                  </a:extLst>
                </a:gridCol>
                <a:gridCol w="2528723">
                  <a:extLst>
                    <a:ext uri="{9D8B030D-6E8A-4147-A177-3AD203B41FA5}">
                      <a16:colId xmlns:a16="http://schemas.microsoft.com/office/drawing/2014/main" val="3585015827"/>
                    </a:ext>
                  </a:extLst>
                </a:gridCol>
                <a:gridCol w="1319435">
                  <a:extLst>
                    <a:ext uri="{9D8B030D-6E8A-4147-A177-3AD203B41FA5}">
                      <a16:colId xmlns:a16="http://schemas.microsoft.com/office/drawing/2014/main" val="865846378"/>
                    </a:ext>
                  </a:extLst>
                </a:gridCol>
                <a:gridCol w="1319435">
                  <a:extLst>
                    <a:ext uri="{9D8B030D-6E8A-4147-A177-3AD203B41FA5}">
                      <a16:colId xmlns:a16="http://schemas.microsoft.com/office/drawing/2014/main" val="2744181384"/>
                    </a:ext>
                  </a:extLst>
                </a:gridCol>
                <a:gridCol w="879624">
                  <a:extLst>
                    <a:ext uri="{9D8B030D-6E8A-4147-A177-3AD203B41FA5}">
                      <a16:colId xmlns:a16="http://schemas.microsoft.com/office/drawing/2014/main" val="3454275063"/>
                    </a:ext>
                  </a:extLst>
                </a:gridCol>
              </a:tblGrid>
              <a:tr h="7192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Варианти на рамкови програми 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Входящо минимално образователно равнище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Входящо минимално квалифика-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ционно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равнище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 на обучение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Продължи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телност</a:t>
                      </a: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обучението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758239"/>
                  </a:ext>
                </a:extLst>
              </a:tr>
              <a:tr h="1083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Е9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трета СПК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квалификация по част от професия с трета СПК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задочна, самостоятелна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индивидуална,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294006"/>
                  </a:ext>
                </a:extLst>
              </a:tr>
              <a:tr h="1083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Е10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с придобиване на  трета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квалификация по част от професия с </a:t>
                      </a: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трета </a:t>
                      </a: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Обучение чрез работа (</a:t>
                      </a:r>
                      <a:r>
                        <a:rPr lang="bg-BG" sz="1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дуална</a:t>
                      </a: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система на обучение)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184834"/>
                  </a:ext>
                </a:extLst>
              </a:tr>
              <a:tr h="10717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Е11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за актуализиране и разширяване на придобита квалификация по професия с първа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начален етап на основното образование или успешно завършен курс за ограмотяване, организиран от училища в системата на предучилищното и училищното образование или валидирани компетентности за начален етап на основно образование по чл. 167, ал. 1, т. 4 от ЗПУО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първа СПК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задочна, самостоятелна, индивидуална,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828349"/>
                  </a:ext>
                </a:extLst>
              </a:tr>
            </a:tbl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5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8438"/>
            <a:ext cx="8579296" cy="126754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0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/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РАМКОВИ ПРОГРАМИ </a:t>
            </a:r>
            <a:r>
              <a:rPr lang="ru-RU" sz="18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продължаващо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обучение</a:t>
            </a:r>
            <a:r>
              <a:rPr lang="ru-RU" sz="1400" b="1" dirty="0" smtClean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/>
            </a:r>
            <a:b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</a:b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актуализиране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или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разширяване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квалификация,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както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 за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придобиване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първа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 втора и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трета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степен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 след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придобита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съответно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по част от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професия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,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първа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или втора степен на </a:t>
            </a:r>
            <a:r>
              <a:rPr lang="ru-RU" sz="1400" b="1" dirty="0" err="1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професионална</a:t>
            </a:r>
            <a:r>
              <a:rPr lang="ru-RU" sz="1400" b="1" dirty="0">
                <a:ln w="3175" cmpd="sng">
                  <a:noFill/>
                </a:ln>
                <a:solidFill>
                  <a:srgbClr val="3285A9">
                    <a:lumMod val="75000"/>
                  </a:srgbClr>
                </a:solidFill>
                <a:latin typeface="Corbel" panose="020B0503020204020204"/>
              </a:rPr>
              <a:t> квалификация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167019"/>
              </p:ext>
            </p:extLst>
          </p:nvPr>
        </p:nvGraphicFramePr>
        <p:xfrm>
          <a:off x="395536" y="1916832"/>
          <a:ext cx="8136904" cy="3772598"/>
        </p:xfrm>
        <a:graphic>
          <a:graphicData uri="http://schemas.openxmlformats.org/drawingml/2006/table">
            <a:tbl>
              <a:tblPr firstRow="1" firstCol="1" bandRow="1"/>
              <a:tblGrid>
                <a:gridCol w="550734">
                  <a:extLst>
                    <a:ext uri="{9D8B030D-6E8A-4147-A177-3AD203B41FA5}">
                      <a16:colId xmlns:a16="http://schemas.microsoft.com/office/drawing/2014/main" val="2611434796"/>
                    </a:ext>
                  </a:extLst>
                </a:gridCol>
                <a:gridCol w="1538953">
                  <a:extLst>
                    <a:ext uri="{9D8B030D-6E8A-4147-A177-3AD203B41FA5}">
                      <a16:colId xmlns:a16="http://schemas.microsoft.com/office/drawing/2014/main" val="3071255484"/>
                    </a:ext>
                  </a:extLst>
                </a:gridCol>
                <a:gridCol w="2528723">
                  <a:extLst>
                    <a:ext uri="{9D8B030D-6E8A-4147-A177-3AD203B41FA5}">
                      <a16:colId xmlns:a16="http://schemas.microsoft.com/office/drawing/2014/main" val="3585015827"/>
                    </a:ext>
                  </a:extLst>
                </a:gridCol>
                <a:gridCol w="1319435">
                  <a:extLst>
                    <a:ext uri="{9D8B030D-6E8A-4147-A177-3AD203B41FA5}">
                      <a16:colId xmlns:a16="http://schemas.microsoft.com/office/drawing/2014/main" val="865846378"/>
                    </a:ext>
                  </a:extLst>
                </a:gridCol>
                <a:gridCol w="1319435">
                  <a:extLst>
                    <a:ext uri="{9D8B030D-6E8A-4147-A177-3AD203B41FA5}">
                      <a16:colId xmlns:a16="http://schemas.microsoft.com/office/drawing/2014/main" val="2744181384"/>
                    </a:ext>
                  </a:extLst>
                </a:gridCol>
                <a:gridCol w="879624">
                  <a:extLst>
                    <a:ext uri="{9D8B030D-6E8A-4147-A177-3AD203B41FA5}">
                      <a16:colId xmlns:a16="http://schemas.microsoft.com/office/drawing/2014/main" val="3454275063"/>
                    </a:ext>
                  </a:extLst>
                </a:gridCol>
              </a:tblGrid>
              <a:tr h="7192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Варианти на рамкови програми 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Входящо минимално образователно равнище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Входящо минимално квалифика-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ционно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равнище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 на обучение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Продължи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телност</a:t>
                      </a:r>
                      <a:r>
                        <a:rPr lang="bg-BG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обучението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8353" marR="3835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758239"/>
                  </a:ext>
                </a:extLst>
              </a:tr>
              <a:tr h="1083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Е12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за актуализиране и разширяване на придобита квалификация по професия с втора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първи гимназиален етап на основание ЗПУО или Х клас по реда на отменените ЗНП  и ЗСООМУП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втора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задочна, самостоятелна, индивидуална,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294006"/>
                  </a:ext>
                </a:extLst>
              </a:tr>
              <a:tr h="10831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Е13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продължаващо професионално обучение за актуализиране и разширяване на придобита квалификация по професия с трета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Придобито право за явяване на държавни зрелостни изпити за завършване на средно образование или завършено средно образование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Придобита трета СПК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задочна, самостоятелна,индивидуална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Определя се с конкретната документация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184834"/>
                  </a:ext>
                </a:extLst>
              </a:tr>
            </a:tbl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насърчаване на заетостта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министърът на труда и социалната политика: 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  <a:buFont typeface="Arial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- съвместно с министъра на образованието и науката разработва и координира държавната политика за </a:t>
            </a:r>
            <a:r>
              <a:rPr lang="ru-RU" sz="2400" b="1" smtClean="0">
                <a:solidFill>
                  <a:srgbClr val="0070C0"/>
                </a:solidFill>
                <a:latin typeface="Corbel" pitchFamily="34" charset="0"/>
              </a:rPr>
              <a:t>обучението на възрастни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  <a:buFontTx/>
              <a:buChar char="-"/>
            </a:pPr>
            <a:r>
              <a:rPr lang="bg-BG" sz="2400" b="1" smtClean="0">
                <a:solidFill>
                  <a:srgbClr val="000000"/>
                </a:solidFill>
              </a:rPr>
              <a:t>създава условия за оценка и признаване на знания, умения и компетентности на възрастни, придобити чрез неформално обучение и информално учене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  <a:buFontTx/>
              <a:buChar char="-"/>
            </a:pPr>
            <a:r>
              <a:rPr lang="bg-BG" sz="2400" b="1" smtClean="0">
                <a:solidFill>
                  <a:srgbClr val="000000"/>
                </a:solidFill>
              </a:rPr>
              <a:t>проучва, анализира и прогнозира състоянието, развитието и потребностите от обучение на възрастни.</a:t>
            </a:r>
            <a:endParaRPr lang="ru-RU" sz="2400" b="1" smtClean="0">
              <a:solidFill>
                <a:srgbClr val="000000"/>
              </a:solidFill>
              <a:latin typeface="Corbel" pitchFamily="34" charset="0"/>
            </a:endParaRP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за изпълнение на държавната политика по насърчаване обучението на възрастни се създава Агенцията по заетостта към министъра на труда и социалната политика </a:t>
            </a:r>
            <a:endParaRPr lang="en-US" sz="2400" b="1" smtClean="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насърчаване на заетостта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defTabSz="457200" eaLnBrk="1" hangingPunct="1"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Средства за активна политика се изразходват за: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програми и мерки за </a:t>
            </a:r>
            <a:r>
              <a:rPr lang="bg-BG" sz="2400" b="1" smtClean="0">
                <a:solidFill>
                  <a:srgbClr val="000000"/>
                </a:solidFill>
                <a:latin typeface="Corbel" pitchFamily="34" charset="0"/>
              </a:rPr>
              <a:t>обучение на възрастни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разработването на национални, браншови и регионални пхрограми за обучение на възрастни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рекламно-информационна и издателска дейност, свързани с обучението на възрастни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финансиране дейността на центрове за професионално обучение, създадени с акт на Министерския съвет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разходи за транспорт, квартира, стипендии и групова рискова застраховка за времето на обучение на безработни лица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endParaRPr lang="en-US" sz="2400" b="1" smtClean="0">
              <a:solidFill>
                <a:srgbClr val="000000"/>
              </a:solidFill>
              <a:latin typeface="Corbel" pitchFamily="34" charset="0"/>
            </a:endParaRPr>
          </a:p>
          <a:p>
            <a:pPr defTabSz="457200" eaLnBrk="1" hangingPunct="1">
              <a:spcBef>
                <a:spcPct val="0"/>
              </a:spcBef>
              <a:buFontTx/>
              <a:buChar char="•"/>
            </a:pPr>
            <a:endParaRPr lang="ru-RU" sz="2400" b="1" smtClean="0">
              <a:solidFill>
                <a:srgbClr val="000000"/>
              </a:solidFill>
              <a:latin typeface="Corbel" pitchFamily="34" charset="0"/>
            </a:endParaRPr>
          </a:p>
          <a:p>
            <a:pPr defTabSz="457200" eaLnBrk="1" hangingPunct="1">
              <a:spcBef>
                <a:spcPct val="0"/>
              </a:spcBef>
              <a:buFontTx/>
              <a:buChar char="•"/>
            </a:pPr>
            <a:endParaRPr lang="ru-RU" sz="2400" b="1" smtClean="0">
              <a:solidFill>
                <a:srgbClr val="000000"/>
              </a:solidFill>
              <a:latin typeface="Corbel" pitchFamily="34" charset="0"/>
            </a:endParaRPr>
          </a:p>
          <a:p>
            <a:pPr defTabSz="457200" eaLnBrk="1" hangingPunct="1">
              <a:spcBef>
                <a:spcPct val="0"/>
              </a:spcBef>
              <a:buFontTx/>
              <a:buNone/>
            </a:pPr>
            <a:endParaRPr lang="ru-RU" sz="2400" b="1" smtClean="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2413" y="260350"/>
            <a:ext cx="89392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насърчаване на заетостта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defTabSz="457200" eaLnBrk="1" hangingPunct="1"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Средства за активна политика се изразходват за: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bg-BG" sz="2400" b="1" smtClean="0">
                <a:solidFill>
                  <a:srgbClr val="000000"/>
                </a:solidFill>
              </a:rPr>
              <a:t>финансиране на дейностите, свързани с организиране на избора и оценката на лицензирани центрове за професионално ориентиране, както и на институциите за провеждане на обучение за придобиване на професионална квалификация, организирано и финансирано от Агенция по заетостта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endParaRPr lang="bg-BG" sz="2400" b="1" smtClean="0">
              <a:solidFill>
                <a:srgbClr val="000000"/>
              </a:solidFill>
              <a:latin typeface="Corbel" pitchFamily="34" charset="0"/>
            </a:endParaRP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bg-BG" sz="2400" b="1" smtClean="0">
                <a:solidFill>
                  <a:srgbClr val="000000"/>
                </a:solidFill>
              </a:rPr>
              <a:t>финансиране на обучение на обучаващи, разработване и отпечатване на помагала и други материали за обучение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endParaRPr lang="ru-RU" sz="2400" b="1" smtClean="0">
              <a:solidFill>
                <a:srgbClr val="000000"/>
              </a:solidFill>
              <a:latin typeface="Corbel" pitchFamily="34" charset="0"/>
            </a:endParaRP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bg-BG" sz="2400" b="1" smtClean="0">
                <a:solidFill>
                  <a:srgbClr val="000000"/>
                </a:solidFill>
              </a:rPr>
              <a:t>контрол на качеството на професионалното обучение, организирано по</a:t>
            </a:r>
            <a:r>
              <a:rPr lang="bg-BG" sz="2400" smtClean="0">
                <a:solidFill>
                  <a:srgbClr val="000000"/>
                </a:solidFill>
              </a:rPr>
              <a:t> </a:t>
            </a:r>
            <a:r>
              <a:rPr lang="bg-BG" sz="2400" b="1" smtClean="0">
                <a:solidFill>
                  <a:srgbClr val="000000"/>
                </a:solidFill>
              </a:rPr>
              <a:t>ЗНЗ</a:t>
            </a:r>
            <a:endParaRPr lang="ru-RU" sz="2400" b="1" smtClean="0">
              <a:solidFill>
                <a:srgbClr val="000000"/>
              </a:solidFill>
              <a:latin typeface="Corbel" pitchFamily="34" charset="0"/>
            </a:endParaRPr>
          </a:p>
          <a:p>
            <a:pPr defTabSz="457200" eaLnBrk="1" hangingPunct="1">
              <a:spcBef>
                <a:spcPct val="0"/>
              </a:spcBef>
              <a:buFontTx/>
              <a:buNone/>
            </a:pPr>
            <a:endParaRPr lang="ru-RU" sz="2400" b="1" smtClean="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Секторът за учене на възрастни в България - цели</a:t>
            </a:r>
            <a:endParaRPr lang="bg-BG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Намаляване на дела на преждевременно напусналите образователната система на възраст от 18 до 24 г. от 12.5% през 2012 г. под 11% през 2020 г.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 г. - </a:t>
            </a:r>
            <a:r>
              <a:rPr lang="bg-BG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13,8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%);</a:t>
            </a:r>
            <a:endParaRPr lang="bg-BG" sz="3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Повишаване на участието на населението на 25-64 навършени години в образование и обучение от 1.7% през 2012 г. на повече от 5% през 2020 г. (4 седмичен референтен период)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 г. – </a:t>
            </a:r>
            <a:r>
              <a:rPr lang="bg-BG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</a:t>
            </a:r>
            <a:r>
              <a:rPr lang="bg-BG" sz="3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bg-BG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Повишаване заетостта на населението на възраст от 20 до 64 г. от 63 % през 2012 г. на 76%32 през 2020 г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 г. - </a:t>
            </a:r>
            <a:r>
              <a:rPr lang="bg-BG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67,1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bg-BG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bg-BG" sz="3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2413" y="260350"/>
            <a:ext cx="89392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насърчаване на заетостта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defTabSz="457200" eaLnBrk="1" hangingPunct="1"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rgbClr val="000000"/>
                </a:solidFill>
                <a:latin typeface="Corbel" pitchFamily="34" charset="0"/>
              </a:rPr>
              <a:t>Програми и мерки за обучение:</a:t>
            </a: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bg-BG" sz="2400" b="1" smtClean="0">
                <a:solidFill>
                  <a:srgbClr val="000000"/>
                </a:solidFill>
              </a:rPr>
              <a:t>работодател, който осигурява поддържане и повишаване на квалификацията на наетите работници и служители, може да кандидатства за предоставяне на съответни средства</a:t>
            </a:r>
            <a:endParaRPr lang="bg-BG" sz="2400" b="1" smtClean="0">
              <a:solidFill>
                <a:srgbClr val="000000"/>
              </a:solidFill>
              <a:latin typeface="Corbel" pitchFamily="34" charset="0"/>
            </a:endParaRP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bg-BG" sz="2400" b="1" smtClean="0">
                <a:solidFill>
                  <a:srgbClr val="000000"/>
                </a:solidFill>
              </a:rPr>
              <a:t>за всяко разкрито работно място за обучение чрез работа (дуално обучение), организирано по реда на ЗПОО, на което е наето безработно лице, насочено от поделенията на Агенцията по заетостта, на работодателя се предоставят средства за времето на обучението, но за не повече от 36 месеца.</a:t>
            </a:r>
            <a:endParaRPr lang="ru-RU" sz="2400" b="1" smtClean="0">
              <a:solidFill>
                <a:srgbClr val="000000"/>
              </a:solidFill>
              <a:latin typeface="Corbel" pitchFamily="34" charset="0"/>
            </a:endParaRPr>
          </a:p>
          <a:p>
            <a:pPr algn="just" defTabSz="457200" eaLnBrk="1" hangingPunct="1">
              <a:lnSpc>
                <a:spcPct val="90000"/>
              </a:lnSpc>
              <a:buClr>
                <a:srgbClr val="1287C3"/>
              </a:buClr>
              <a:buSzPct val="145000"/>
            </a:pPr>
            <a:r>
              <a:rPr lang="bg-BG" sz="2400" b="1" smtClean="0">
                <a:solidFill>
                  <a:srgbClr val="000000"/>
                </a:solidFill>
              </a:rPr>
              <a:t>За всяко наето лице за обучение чрез работа на обучаващата институция, с която в партньорство се провежда обучението чрез работа (дуално обучение), се предоставят средства за времето на обучението</a:t>
            </a:r>
            <a:endParaRPr lang="ru-RU" b="1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2413" y="260350"/>
            <a:ext cx="89392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насърчаване на заетостта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defTabSz="457200" eaLnBrk="1" hangingPunct="1">
              <a:spcBef>
                <a:spcPct val="0"/>
              </a:spcBef>
              <a:buFontTx/>
              <a:buNone/>
            </a:pPr>
            <a:r>
              <a:rPr lang="ru-RU" sz="2800" b="1" smtClean="0">
                <a:solidFill>
                  <a:srgbClr val="000000"/>
                </a:solidFill>
                <a:latin typeface="Corbel" pitchFamily="34" charset="0"/>
              </a:rPr>
              <a:t>Обучението на възрастни включва: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обучение за ограмотяване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 обучение за придобиване на професионална квалификация;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 обучение за придобиване и усъвършенстване на ключови компетентности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2413" y="260350"/>
            <a:ext cx="89392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насърчаване на заетостта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defTabSz="457200" eaLnBrk="1" hangingPunct="1">
              <a:buFont typeface="Arial" charset="0"/>
              <a:buNone/>
            </a:pPr>
            <a:r>
              <a:rPr lang="bg-BG" sz="2800" b="1" smtClean="0">
                <a:solidFill>
                  <a:srgbClr val="000000"/>
                </a:solidFill>
              </a:rPr>
              <a:t>Дейностите, свързани с обучението на възрастни се осъществяват от: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 Агенцията по заетостта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 НАПОО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 центровете за професионално обучение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 други институции, посочени в закон или в акт на Министерския съвет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 физически или юридически лица, регистрирани съгласно действащото законодателство</a:t>
            </a:r>
            <a:endParaRPr lang="ru-RU" sz="2400" b="1" smtClean="0">
              <a:solidFill>
                <a:srgbClr val="00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2413" y="260350"/>
            <a:ext cx="89392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насърчаване на заетостта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defTabSz="457200" eaLnBrk="1" hangingPunct="1">
              <a:buFont typeface="Arial" charset="0"/>
              <a:buNone/>
            </a:pPr>
            <a:r>
              <a:rPr lang="bg-BG" sz="2800" b="1" smtClean="0">
                <a:solidFill>
                  <a:srgbClr val="000000"/>
                </a:solidFill>
              </a:rPr>
              <a:t>Обучение на възрастни, организирано от Агенцията по заетостта:</a:t>
            </a:r>
            <a:endParaRPr lang="bg-BG" sz="2400" b="1" smtClean="0">
              <a:solidFill>
                <a:srgbClr val="000000"/>
              </a:solidFill>
            </a:endParaRP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Обучението на безработните и на лицата, изтърпяващи наказание лишаване от свобода, организирано от Агенцията по заетостта, се финансира при условия и по ред, определени с правилника за прилагане на</a:t>
            </a:r>
            <a:r>
              <a:rPr lang="bg-BG" sz="2400" smtClean="0">
                <a:solidFill>
                  <a:srgbClr val="000000"/>
                </a:solidFill>
              </a:rPr>
              <a:t> </a:t>
            </a:r>
            <a:r>
              <a:rPr lang="bg-BG" sz="2400" b="1" smtClean="0">
                <a:solidFill>
                  <a:srgbClr val="000000"/>
                </a:solidFill>
              </a:rPr>
              <a:t>ЗНЗ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Обучението на работниците и служителите, организирано съвместно от Агенцията по заетостта и работодателите</a:t>
            </a:r>
            <a:r>
              <a:rPr lang="bg-BG" sz="2400" smtClean="0">
                <a:solidFill>
                  <a:srgbClr val="000000"/>
                </a:solidFill>
              </a:rPr>
              <a:t>, </a:t>
            </a:r>
            <a:r>
              <a:rPr lang="bg-BG" sz="2400" b="1" smtClean="0">
                <a:solidFill>
                  <a:srgbClr val="000000"/>
                </a:solidFill>
              </a:rPr>
              <a:t>се финансира при условия и по ред, определени с правилника за прилагане на</a:t>
            </a:r>
            <a:r>
              <a:rPr lang="bg-BG" sz="2400" smtClean="0">
                <a:solidFill>
                  <a:srgbClr val="000000"/>
                </a:solidFill>
              </a:rPr>
              <a:t> </a:t>
            </a:r>
            <a:r>
              <a:rPr lang="bg-BG" sz="2400" b="1" smtClean="0">
                <a:solidFill>
                  <a:srgbClr val="000000"/>
                </a:solidFill>
              </a:rPr>
              <a:t>ЗНЗ</a:t>
            </a:r>
            <a:endParaRPr lang="ru-RU" sz="2400" b="1" smtClean="0">
              <a:solidFill>
                <a:srgbClr val="0000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2413" y="260350"/>
            <a:ext cx="89392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насърчаване на заетостта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defTabSz="457200" eaLnBrk="1" hangingPunct="1">
              <a:buFont typeface="Arial" charset="0"/>
              <a:buNone/>
            </a:pPr>
            <a:r>
              <a:rPr lang="bg-BG" sz="2800" b="1" smtClean="0">
                <a:solidFill>
                  <a:srgbClr val="000000"/>
                </a:solidFill>
              </a:rPr>
              <a:t>Работодателите могат да ползват по</a:t>
            </a:r>
            <a:r>
              <a:rPr lang="bg-BG" sz="2800" smtClean="0">
                <a:solidFill>
                  <a:srgbClr val="000000"/>
                </a:solidFill>
              </a:rPr>
              <a:t> </a:t>
            </a:r>
            <a:r>
              <a:rPr lang="bg-BG" sz="2800" b="1" smtClean="0">
                <a:solidFill>
                  <a:srgbClr val="000000"/>
                </a:solidFill>
              </a:rPr>
              <a:t>ЗНЗ:</a:t>
            </a:r>
          </a:p>
          <a:p>
            <a:pPr defTabSz="457200" eaLnBrk="1" hangingPunct="1"/>
            <a:r>
              <a:rPr lang="bg-BG" sz="2400" b="1" smtClean="0">
                <a:solidFill>
                  <a:srgbClr val="000000"/>
                </a:solidFill>
              </a:rPr>
              <a:t>преференции за стажуване и/или чиракуване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endParaRPr lang="bg-BG" sz="2400" smtClean="0">
              <a:solidFill>
                <a:srgbClr val="000000"/>
              </a:solidFill>
            </a:endParaRPr>
          </a:p>
          <a:p>
            <a:pPr defTabSz="457200" eaLnBrk="1" hangingPunct="1">
              <a:buFontTx/>
              <a:buChar char="-"/>
            </a:pPr>
            <a:r>
              <a:rPr lang="bg-BG" sz="2400" b="1" smtClean="0">
                <a:solidFill>
                  <a:srgbClr val="000000"/>
                </a:solidFill>
              </a:rPr>
              <a:t>на работодателя се предоставят суми</a:t>
            </a:r>
            <a:r>
              <a:rPr lang="bg-BG" smtClean="0"/>
              <a:t> </a:t>
            </a:r>
            <a:r>
              <a:rPr lang="bg-BG" sz="2400" b="1" smtClean="0">
                <a:solidFill>
                  <a:srgbClr val="000000"/>
                </a:solidFill>
              </a:rPr>
              <a:t>за всяко разкрито работно място, на което е наето на пълно или непълно работно време за чиракуване безработно лице до 29-годишна възраст с основно или по-ниско образование и без квалификация, насочено от поделението на Агенцията по заетостта - за времето, през което лицето е било на работа, но за не повече от 12 месеца</a:t>
            </a:r>
          </a:p>
          <a:p>
            <a:pPr defTabSz="457200" eaLnBrk="1" hangingPunct="1">
              <a:buFontTx/>
              <a:buChar char="-"/>
            </a:pPr>
            <a:r>
              <a:rPr lang="bg-BG" sz="2400" b="1" smtClean="0">
                <a:solidFill>
                  <a:srgbClr val="000000"/>
                </a:solidFill>
              </a:rPr>
              <a:t>Работодателят е длъжен по време на чиракуването да осигури обучение на наетото лице на конкретното работно място от наставник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-252413" y="260350"/>
            <a:ext cx="8939213" cy="1143000"/>
          </a:xfrm>
        </p:spPr>
        <p:txBody>
          <a:bodyPr/>
          <a:lstStyle/>
          <a:p>
            <a:pPr eaLnBrk="1" hangingPunct="1"/>
            <a:r>
              <a:rPr lang="bg-BG" sz="2800" b="1" smtClean="0">
                <a:solidFill>
                  <a:srgbClr val="26647F"/>
                </a:solidFill>
                <a:latin typeface="Corbel" pitchFamily="34" charset="0"/>
              </a:rPr>
              <a:t>ВЪПРОСИ?</a:t>
            </a:r>
            <a:endParaRPr lang="bg-BG" sz="2800" smtClean="0">
              <a:solidFill>
                <a:srgbClr val="26647F"/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algn="just" defTabSz="457200" eaLnBrk="1" hangingPunct="1">
              <a:buFont typeface="Wingdings" pitchFamily="2" charset="2"/>
              <a:buChar char=""/>
            </a:pPr>
            <a:r>
              <a:rPr lang="bg-BG" sz="2200" b="1" smtClean="0">
                <a:solidFill>
                  <a:srgbClr val="000000"/>
                </a:solidFill>
              </a:rPr>
              <a:t>Несъвършенства в системата на определяне на потребностите, подготовката и използването на работната сила и/или несправяне на образователната система да формира необходимите умения?</a:t>
            </a:r>
          </a:p>
          <a:p>
            <a:pPr algn="just" defTabSz="457200" eaLnBrk="1" hangingPunct="1">
              <a:buFont typeface="Wingdings" pitchFamily="2" charset="2"/>
              <a:buChar char=""/>
            </a:pPr>
            <a:r>
              <a:rPr lang="bg-BG" sz="2200" b="1" smtClean="0">
                <a:solidFill>
                  <a:srgbClr val="000000"/>
                </a:solidFill>
              </a:rPr>
              <a:t>Центрове за кариерно развитие в училищната система само за ученици или и за възрастни обучаеми-ученици?</a:t>
            </a:r>
          </a:p>
          <a:p>
            <a:pPr algn="just" defTabSz="457200" eaLnBrk="1" hangingPunct="1">
              <a:buFont typeface="Wingdings" pitchFamily="2" charset="2"/>
              <a:buChar char=""/>
            </a:pPr>
            <a:r>
              <a:rPr lang="bg-BG" sz="2200" b="1" smtClean="0">
                <a:solidFill>
                  <a:srgbClr val="000000"/>
                </a:solidFill>
              </a:rPr>
              <a:t>Валидирането на знания, умения и компетентности извън дейностите по проекти?</a:t>
            </a:r>
          </a:p>
          <a:p>
            <a:pPr algn="just" defTabSz="457200" eaLnBrk="1" hangingPunct="1">
              <a:buFont typeface="Wingdings" pitchFamily="2" charset="2"/>
              <a:buChar char=""/>
            </a:pPr>
            <a:r>
              <a:rPr lang="bg-BG" sz="2200" b="1" smtClean="0">
                <a:solidFill>
                  <a:srgbClr val="000000"/>
                </a:solidFill>
              </a:rPr>
              <a:t>Подходящи ли са за възрастните обучаеми в училищната система съществуващите форми на обучение</a:t>
            </a:r>
            <a:r>
              <a:rPr lang="bg-BG" sz="2200" smtClean="0">
                <a:solidFill>
                  <a:srgbClr val="000000"/>
                </a:solidFill>
              </a:rPr>
              <a:t> </a:t>
            </a:r>
            <a:r>
              <a:rPr lang="bg-BG" sz="2200" b="1" smtClean="0">
                <a:solidFill>
                  <a:srgbClr val="000000"/>
                </a:solidFill>
              </a:rPr>
              <a:t>?</a:t>
            </a:r>
          </a:p>
          <a:p>
            <a:pPr algn="just" defTabSz="457200" eaLnBrk="1" hangingPunct="1">
              <a:buFont typeface="Wingdings" pitchFamily="2" charset="2"/>
              <a:buChar char=""/>
            </a:pPr>
            <a:r>
              <a:rPr lang="bg-BG" sz="2200" b="1" smtClean="0">
                <a:solidFill>
                  <a:srgbClr val="000000"/>
                </a:solidFill>
              </a:rPr>
              <a:t>Проблем ли е различното входящо и изходящо образователно равнище за придобиване на степен на професионална квалификация на възрастните обучаеми в училищната система и тези в центровете за професионално обучение?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:\TAD\1. Contracts\C5090 EPALE\Branding\Branding Pack\EPALE 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3311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3851275" y="549275"/>
            <a:ext cx="50419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g-BG" sz="4000" b="1">
              <a:solidFill>
                <a:srgbClr val="E85D41"/>
              </a:solidFill>
              <a:latin typeface="Calibri" pitchFamily="34" charset="0"/>
            </a:endParaRPr>
          </a:p>
          <a:p>
            <a:pPr algn="ctr"/>
            <a:r>
              <a:rPr lang="bg-BG" sz="4000" b="1">
                <a:solidFill>
                  <a:srgbClr val="E85D41"/>
                </a:solidFill>
                <a:latin typeface="Calibri" pitchFamily="34" charset="0"/>
              </a:rPr>
              <a:t>Благодаря за вниманието! </a:t>
            </a:r>
          </a:p>
          <a:p>
            <a:pPr algn="ctr"/>
            <a:endParaRPr lang="bg-BG" sz="2400">
              <a:solidFill>
                <a:srgbClr val="E85D41"/>
              </a:solidFill>
              <a:latin typeface="Calibri" pitchFamily="34" charset="0"/>
            </a:endParaRPr>
          </a:p>
          <a:p>
            <a:pPr algn="ctr"/>
            <a:r>
              <a:rPr lang="bg-BG" sz="2400" b="1">
                <a:solidFill>
                  <a:srgbClr val="3285A9"/>
                </a:solidFill>
                <a:latin typeface="Calibri" pitchFamily="34" charset="0"/>
              </a:rPr>
              <a:t>Румяна Костадинова</a:t>
            </a:r>
          </a:p>
          <a:p>
            <a:pPr algn="ctr"/>
            <a:r>
              <a:rPr lang="bg-BG" sz="2400" b="1">
                <a:solidFill>
                  <a:srgbClr val="3285A9"/>
                </a:solidFill>
                <a:latin typeface="Calibri" pitchFamily="34" charset="0"/>
              </a:rPr>
              <a:t>член на екипа на </a:t>
            </a:r>
          </a:p>
          <a:p>
            <a:pPr algn="ctr"/>
            <a:r>
              <a:rPr lang="bg-BG" sz="2400" b="1">
                <a:solidFill>
                  <a:srgbClr val="3285A9"/>
                </a:solidFill>
                <a:latin typeface="Calibri" pitchFamily="34" charset="0"/>
              </a:rPr>
              <a:t>Националното звено за подкрепа (НЗП) на </a:t>
            </a:r>
            <a:r>
              <a:rPr lang="en-US" sz="2400" b="1">
                <a:solidFill>
                  <a:srgbClr val="3285A9"/>
                </a:solidFill>
                <a:latin typeface="Calibri" pitchFamily="34" charset="0"/>
              </a:rPr>
              <a:t>EPALE</a:t>
            </a:r>
            <a:endParaRPr lang="bg-BG" sz="2400" b="1">
              <a:solidFill>
                <a:srgbClr val="3285A9"/>
              </a:solidFill>
              <a:latin typeface="Calibri" pitchFamily="34" charset="0"/>
            </a:endParaRPr>
          </a:p>
          <a:p>
            <a:pPr algn="ctr"/>
            <a:endParaRPr lang="en-GB" sz="2400" b="1">
              <a:solidFill>
                <a:srgbClr val="E85D41"/>
              </a:solidFill>
              <a:latin typeface="Calibri" pitchFamily="34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E85D41"/>
              </a:solidFill>
              <a:latin typeface="Calibri" pitchFamily="34" charset="0"/>
            </a:endParaRPr>
          </a:p>
        </p:txBody>
      </p:sp>
      <p:sp>
        <p:nvSpPr>
          <p:cNvPr id="33796" name="TextBox 11"/>
          <p:cNvSpPr txBox="1">
            <a:spLocks noChangeArrowheads="1"/>
          </p:cNvSpPr>
          <p:nvPr/>
        </p:nvSpPr>
        <p:spPr bwMode="auto">
          <a:xfrm>
            <a:off x="3851275" y="4437063"/>
            <a:ext cx="5041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3285A9"/>
                </a:solidFill>
                <a:latin typeface="Calibri" pitchFamily="34" charset="0"/>
                <a:hlinkClick r:id="rId3"/>
              </a:rPr>
              <a:t>http://ec.europa.eu/epale/bg</a:t>
            </a:r>
            <a:endParaRPr lang="bg-BG" sz="2800" b="1">
              <a:solidFill>
                <a:srgbClr val="3285A9"/>
              </a:solidFill>
              <a:latin typeface="Calibri" pitchFamily="34" charset="0"/>
            </a:endParaRPr>
          </a:p>
          <a:p>
            <a:pPr algn="ctr"/>
            <a:r>
              <a:rPr lang="en-US" sz="2800" b="1">
                <a:solidFill>
                  <a:srgbClr val="E85D41"/>
                </a:solidFill>
                <a:latin typeface="Calibri" pitchFamily="34" charset="0"/>
              </a:rPr>
              <a:t>e-mail: epale@mon.bg</a:t>
            </a:r>
            <a:endParaRPr lang="en-GB" sz="2800" b="1">
              <a:solidFill>
                <a:srgbClr val="E85D41"/>
              </a:solidFill>
              <a:latin typeface="Calibri" pitchFamily="34" charset="0"/>
            </a:endParaRPr>
          </a:p>
          <a:p>
            <a:pPr algn="ctr"/>
            <a:r>
              <a:rPr lang="en-GB" sz="2800" b="1">
                <a:solidFill>
                  <a:srgbClr val="E85D41"/>
                </a:solidFill>
                <a:latin typeface="Calibri" pitchFamily="34" charset="0"/>
              </a:rPr>
              <a:t># </a:t>
            </a:r>
            <a:r>
              <a:rPr lang="bg-BG" sz="2800" b="1">
                <a:solidFill>
                  <a:srgbClr val="E85D41"/>
                </a:solidFill>
                <a:latin typeface="Calibri" pitchFamily="34" charset="0"/>
              </a:rPr>
              <a:t>ученепрезцелияживот</a:t>
            </a:r>
            <a:endParaRPr lang="en-GB" sz="2800" b="1">
              <a:solidFill>
                <a:srgbClr val="E85D41"/>
              </a:solidFill>
              <a:latin typeface="Calibri" pitchFamily="34" charset="0"/>
            </a:endParaRP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25" y="5992813"/>
            <a:ext cx="31226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6092825"/>
            <a:ext cx="186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ОСНОВНИ ПОЛИТИЧЕСКИ ДОКУМЕНТИ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353347"/>
          </a:xfrm>
        </p:spPr>
        <p:txBody>
          <a:bodyPr rtlCol="0">
            <a:normAutofit lnSpcReduction="10000"/>
          </a:bodyPr>
          <a:lstStyle/>
          <a:p>
            <a:pPr marL="285750" indent="-285750" algn="just" defTabSz="457200" eaLnBrk="1" fontAlgn="auto" hangingPunct="1"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bg-BG" sz="2800" b="1" dirty="0" smtClean="0">
                <a:solidFill>
                  <a:prstClr val="black"/>
                </a:solidFill>
                <a:latin typeface="Corbel" panose="020B0503020204020204"/>
              </a:rPr>
              <a:t>Закон за предучилищното и училищното образование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– </a:t>
            </a:r>
            <a:r>
              <a:rPr lang="ru-RU" sz="2400" dirty="0" err="1">
                <a:solidFill>
                  <a:prstClr val="black"/>
                </a:solidFill>
                <a:latin typeface="Corbel" panose="020B0503020204020204"/>
              </a:rPr>
              <a:t>обн</a:t>
            </a:r>
            <a:r>
              <a:rPr lang="ru-RU" sz="2400" dirty="0">
                <a:solidFill>
                  <a:prstClr val="black"/>
                </a:solidFill>
                <a:latin typeface="Corbel" panose="020B0503020204020204"/>
              </a:rPr>
              <a:t>., ДВ, </a:t>
            </a:r>
            <a:r>
              <a:rPr lang="ru-RU" sz="2400" dirty="0" err="1">
                <a:solidFill>
                  <a:prstClr val="black"/>
                </a:solidFill>
                <a:latin typeface="Corbel" panose="020B0503020204020204"/>
              </a:rPr>
              <a:t>бр</a:t>
            </a:r>
            <a:r>
              <a:rPr lang="ru-RU" sz="2400" dirty="0">
                <a:solidFill>
                  <a:prstClr val="black"/>
                </a:solidFill>
                <a:latin typeface="Corbel" panose="020B0503020204020204"/>
              </a:rPr>
              <a:t>. 79 от 13.10.2015 г., в сила от 1.08.2016 г</a:t>
            </a:r>
            <a:r>
              <a:rPr lang="ru-RU" sz="2400" dirty="0" smtClean="0">
                <a:solidFill>
                  <a:prstClr val="black"/>
                </a:solidFill>
                <a:latin typeface="Corbel" panose="020B0503020204020204"/>
              </a:rPr>
              <a:t>. </a:t>
            </a:r>
            <a:endParaRPr lang="bg-BG" sz="2400" dirty="0">
              <a:solidFill>
                <a:prstClr val="black"/>
              </a:solidFill>
              <a:latin typeface="Corbel" panose="020B0503020204020204"/>
            </a:endParaRPr>
          </a:p>
          <a:p>
            <a:pPr marL="285750" indent="-285750" algn="just" defTabSz="457200" eaLnBrk="1" fontAlgn="auto" hangingPunct="1"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2800" b="1" dirty="0">
                <a:solidFill>
                  <a:prstClr val="black"/>
                </a:solidFill>
                <a:latin typeface="Corbel" panose="020B0503020204020204"/>
              </a:rPr>
              <a:t>Закон за </a:t>
            </a:r>
            <a:r>
              <a:rPr lang="ru-RU" sz="2800" b="1" dirty="0" err="1">
                <a:solidFill>
                  <a:prstClr val="black"/>
                </a:solidFill>
                <a:latin typeface="Corbel" panose="020B0503020204020204"/>
              </a:rPr>
              <a:t>професионалното</a:t>
            </a:r>
            <a:r>
              <a:rPr lang="ru-RU" sz="2800" b="1" dirty="0">
                <a:solidFill>
                  <a:prstClr val="black"/>
                </a:solidFill>
                <a:latin typeface="Corbel" panose="020B0503020204020204"/>
              </a:rPr>
              <a:t> образование и обучение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– </a:t>
            </a:r>
            <a:r>
              <a:rPr lang="ru-RU" sz="2400" dirty="0">
                <a:solidFill>
                  <a:prstClr val="black"/>
                </a:solidFill>
                <a:latin typeface="Corbel" panose="020B0503020204020204"/>
              </a:rPr>
              <a:t>изм. и доп. 07.2014 г., изм. 07.2016 г., в сила от 1.08.2016 г.</a:t>
            </a:r>
          </a:p>
          <a:p>
            <a:pPr marL="285750" indent="-285750" algn="just" defTabSz="457200" eaLnBrk="1" fontAlgn="auto" hangingPunct="1"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bg-BG" sz="2800" b="1" dirty="0" smtClean="0">
                <a:solidFill>
                  <a:prstClr val="black"/>
                </a:solidFill>
                <a:latin typeface="Corbel" panose="020B0503020204020204"/>
              </a:rPr>
              <a:t>Закон за насърчаване на заетостта </a:t>
            </a:r>
            <a:r>
              <a:rPr lang="bg-BG" sz="2400" b="1" dirty="0" smtClean="0">
                <a:solidFill>
                  <a:prstClr val="black"/>
                </a:solidFill>
                <a:latin typeface="Corbel" panose="020B0503020204020204"/>
              </a:rPr>
              <a:t>– </a:t>
            </a:r>
            <a:r>
              <a:rPr lang="ru-RU" sz="2400" dirty="0" err="1" smtClean="0">
                <a:solidFill>
                  <a:prstClr val="black"/>
                </a:solidFill>
                <a:latin typeface="Corbel" panose="020B0503020204020204"/>
              </a:rPr>
              <a:t>обн</a:t>
            </a:r>
            <a:r>
              <a:rPr lang="ru-RU" sz="2400" dirty="0" smtClean="0">
                <a:solidFill>
                  <a:prstClr val="black"/>
                </a:solidFill>
                <a:latin typeface="Corbel" panose="020B0503020204020204"/>
              </a:rPr>
              <a:t>., </a:t>
            </a:r>
            <a:r>
              <a:rPr lang="ru-RU" sz="2400" dirty="0">
                <a:solidFill>
                  <a:prstClr val="black"/>
                </a:solidFill>
                <a:latin typeface="Corbel" panose="020B0503020204020204"/>
              </a:rPr>
              <a:t>ДВ, </a:t>
            </a:r>
            <a:r>
              <a:rPr lang="ru-RU" sz="2400" dirty="0" err="1">
                <a:solidFill>
                  <a:prstClr val="black"/>
                </a:solidFill>
                <a:latin typeface="Corbel" panose="020B0503020204020204"/>
              </a:rPr>
              <a:t>бр</a:t>
            </a:r>
            <a:r>
              <a:rPr lang="ru-RU" sz="2400" dirty="0">
                <a:solidFill>
                  <a:prstClr val="black"/>
                </a:solidFill>
                <a:latin typeface="Corbel" panose="020B0503020204020204"/>
              </a:rPr>
              <a:t>. 112 от 29.12.2001 г., в сила от 1.01.2002 г., изм., </a:t>
            </a:r>
            <a:r>
              <a:rPr lang="ru-RU" sz="2400" dirty="0" err="1">
                <a:solidFill>
                  <a:prstClr val="black"/>
                </a:solidFill>
                <a:latin typeface="Corbel" panose="020B0503020204020204"/>
              </a:rPr>
              <a:t>бр</a:t>
            </a:r>
            <a:r>
              <a:rPr lang="ru-RU" sz="2400" dirty="0">
                <a:solidFill>
                  <a:prstClr val="black"/>
                </a:solidFill>
                <a:latin typeface="Corbel" panose="020B0503020204020204"/>
              </a:rPr>
              <a:t>. 59 от 29.07.2016 г., в сила от 1.08.2016 г., изм. и доп., </a:t>
            </a:r>
            <a:r>
              <a:rPr lang="ru-RU" sz="2400" dirty="0" err="1">
                <a:solidFill>
                  <a:prstClr val="black"/>
                </a:solidFill>
                <a:latin typeface="Corbel" panose="020B0503020204020204"/>
              </a:rPr>
              <a:t>бр</a:t>
            </a:r>
            <a:r>
              <a:rPr lang="ru-RU" sz="2400" dirty="0">
                <a:solidFill>
                  <a:prstClr val="black"/>
                </a:solidFill>
                <a:latin typeface="Corbel" panose="020B0503020204020204"/>
              </a:rPr>
              <a:t>. 88 от 8.11.2016 г.</a:t>
            </a:r>
            <a:endParaRPr lang="bg-BG" sz="2400" dirty="0">
              <a:solidFill>
                <a:prstClr val="black"/>
              </a:solidFill>
              <a:latin typeface="Corbel" panose="020B0503020204020204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333375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ПРОФЕСИОНАЛНО ОРИЕНТИРАНЕ НА 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Закон за насърчаване на заетостта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"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професионално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ориентиране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" е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информиране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консултиране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и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съветване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относно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избора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професия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и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кариерно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развитие</a:t>
            </a:r>
            <a:endParaRPr lang="ru-RU" sz="2400" b="1" dirty="0">
              <a:solidFill>
                <a:prstClr val="black"/>
              </a:solidFill>
              <a:latin typeface="Corbel" panose="020B0503020204020204"/>
            </a:endParaRPr>
          </a:p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средства за активна политика за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програми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и мерки за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професионално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ориентиране</a:t>
            </a:r>
            <a:endParaRPr lang="ru-RU" sz="2400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финансиране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дейностите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свързани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с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организиране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избора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и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оценката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лицензирани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центрове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професионално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ориентиране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организирано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и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финансирано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от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Агенция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по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заетостта</a:t>
            </a:r>
            <a:endParaRPr lang="ru-RU" sz="2400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bg-BG" sz="2400" b="1" dirty="0" smtClean="0">
                <a:solidFill>
                  <a:prstClr val="black"/>
                </a:solidFill>
                <a:latin typeface="Corbel" panose="020B0503020204020204"/>
              </a:rPr>
              <a:t>средствата се 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предоставят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въз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основа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сключен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договор между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Агенцията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по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заетостта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и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лицензираната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институция,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осъществяваща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професионално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ориентиране</a:t>
            </a:r>
            <a:endParaRPr lang="bg-BG" b="1" dirty="0">
              <a:solidFill>
                <a:prstClr val="black"/>
              </a:solidFill>
              <a:latin typeface="Corbel" panose="020B0503020204020204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g-BG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ПРОФЕСИОНАЛНО ОРИЕНТИРАНЕ НА 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Закон за професионалното образование и обучение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bg-BG" sz="2400" b="1" dirty="0" smtClean="0">
                <a:solidFill>
                  <a:prstClr val="black"/>
                </a:solidFill>
                <a:latin typeface="Corbel" panose="020B0503020204020204"/>
              </a:rPr>
              <a:t>професионалното ориентиране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осигурява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информирането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консултирането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и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съветването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ученици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orbel" panose="020B0503020204020204"/>
              </a:rPr>
              <a:t>и на </a:t>
            </a:r>
            <a:r>
              <a:rPr lang="ru-RU" sz="2400" b="1" dirty="0" err="1">
                <a:solidFill>
                  <a:srgbClr val="0070C0"/>
                </a:solidFill>
                <a:latin typeface="Corbel" panose="020B0503020204020204"/>
              </a:rPr>
              <a:t>други</a:t>
            </a:r>
            <a:r>
              <a:rPr lang="ru-RU" sz="2400" b="1" dirty="0">
                <a:solidFill>
                  <a:srgbClr val="0070C0"/>
                </a:solidFill>
                <a:latin typeface="Corbel" panose="020B0503020204020204"/>
              </a:rPr>
              <a:t> лица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относно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избора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професия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и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кариерно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развитие</a:t>
            </a:r>
          </a:p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професионалното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ориентиране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е структурен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елемент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системата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за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професионално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образование и обучение</a:t>
            </a:r>
          </a:p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професионалното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ориентиране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се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осъществява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от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центрове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за информация и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професионално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ориентиране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(ЦИПО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) –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институци</a:t>
            </a:r>
            <a:r>
              <a:rPr lang="bg-BG" sz="2400" b="1" dirty="0">
                <a:solidFill>
                  <a:prstClr val="black"/>
                </a:solidFill>
                <a:latin typeface="Corbel" panose="020B0503020204020204"/>
              </a:rPr>
              <a:t>и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в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системата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ПОО</a:t>
            </a:r>
            <a:r>
              <a:rPr lang="en-GB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, получили лицензия </a:t>
            </a:r>
            <a:endParaRPr lang="en-GB" sz="2400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bg-BG" sz="2400" b="1" dirty="0" smtClean="0">
                <a:solidFill>
                  <a:prstClr val="black"/>
                </a:solidFill>
                <a:latin typeface="Corbel" panose="020B0503020204020204"/>
              </a:rPr>
              <a:t>43 лицензирани ЦИПО</a:t>
            </a:r>
            <a:endParaRPr lang="bg-BG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g-BG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ПРОФЕСИОНАЛНО ОРИЕНТИРАНЕ НА 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Закон за предучилищното и училищното образование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 rtlCol="0">
            <a:normAutofit/>
          </a:bodyPr>
          <a:lstStyle/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bg-BG" sz="2400" b="1" dirty="0" smtClean="0">
                <a:solidFill>
                  <a:prstClr val="black"/>
                </a:solidFill>
                <a:latin typeface="Corbel" panose="020B0503020204020204"/>
              </a:rPr>
              <a:t>кариерно ориентиране на учениците – като част от общата подкрепа за личностно развитие</a:t>
            </a:r>
            <a:endParaRPr lang="ru-RU" sz="2400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кариерно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ориентиране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и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консултиране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–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извършва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се от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Центровете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подкрепа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личностно развитие  </a:t>
            </a:r>
            <a:endParaRPr lang="ru-RU" sz="2400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g-BG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ОБРАЗОВАНИЕ И 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предучилищното и училищното образование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just" defTabSz="457200" eaLnBrk="1" fontAlgn="auto" hangingPunct="1">
              <a:spcAft>
                <a:spcPts val="12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None/>
              <a:defRPr/>
            </a:pPr>
            <a:r>
              <a:rPr lang="bg-BG" sz="2400" b="1" dirty="0" smtClean="0">
                <a:solidFill>
                  <a:prstClr val="black"/>
                </a:solidFill>
                <a:latin typeface="Corbel" panose="020B0503020204020204"/>
              </a:rPr>
              <a:t>За лица, навършили 16 години – конкретни разпоредби: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bg-BG" sz="2400" b="1" dirty="0" smtClean="0">
                <a:solidFill>
                  <a:prstClr val="black"/>
                </a:solidFill>
                <a:latin typeface="Corbel" panose="020B0503020204020204"/>
              </a:rPr>
              <a:t>във вечерни училища – за придобиване на основно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и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средно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образование и/или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професионална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квалификация </a:t>
            </a:r>
            <a:endParaRPr lang="ru-RU" sz="2400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в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задочна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и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самостоятелна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форма на обучение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в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курсове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ограмотяване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и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курсове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придобиване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компетентности от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прогимназиалния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етап</a:t>
            </a:r>
            <a:endParaRPr lang="en-GB" sz="2400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курсове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подготовка 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валидиране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професионални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компетентности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в дистанционна 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форма не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може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да се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организира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обучение 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придобиване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u="sng" dirty="0" err="1">
                <a:solidFill>
                  <a:prstClr val="black"/>
                </a:solidFill>
                <a:latin typeface="Corbel" panose="020B0503020204020204"/>
              </a:rPr>
              <a:t>професионално</a:t>
            </a:r>
            <a:r>
              <a:rPr lang="ru-RU" sz="2400" b="1" u="sng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u="sng" dirty="0" smtClean="0">
                <a:solidFill>
                  <a:prstClr val="black"/>
                </a:solidFill>
                <a:latin typeface="Corbel" panose="020B0503020204020204"/>
              </a:rPr>
              <a:t>образование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ОБРАЗОВАНИЕ И ОБУЧЕНИЕ НА ВЪЗРАСТНИ</a:t>
            </a:r>
            <a:b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Закон за професионалното образование и обучение</a:t>
            </a:r>
            <a:endParaRPr lang="bg-BG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None/>
              <a:defRPr/>
            </a:pPr>
            <a:r>
              <a:rPr lang="bg-BG" sz="2400" b="1" dirty="0" smtClean="0">
                <a:solidFill>
                  <a:prstClr val="black"/>
                </a:solidFill>
                <a:latin typeface="Corbel" panose="020B0503020204020204"/>
              </a:rPr>
              <a:t>ОПРЕДЕЛЯ: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входящото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минимално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образователно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и/или квалификационно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равнище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придобиване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съответните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степени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професионална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квалификация или на квалификация по част от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професия</a:t>
            </a:r>
            <a:endParaRPr lang="ru-RU" sz="2400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изходящото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образователно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равнище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придобиване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степен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професионална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квалификация или на квалификация по част от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професия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лица,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навършили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16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години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които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се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обучават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в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курсове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придобиване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професионална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квалификация, е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еднакво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с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входящото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минимално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образователно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равнище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за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съответната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степен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bg-BG" sz="2400" b="1" dirty="0" smtClean="0">
                <a:solidFill>
                  <a:prstClr val="black"/>
                </a:solidFill>
                <a:latin typeface="Corbel" panose="020B0503020204020204"/>
              </a:rPr>
              <a:t>рамковите програми за включване на възрастните в системата на професионалното образование</a:t>
            </a:r>
            <a:endParaRPr lang="en-GB" sz="2400" b="1" dirty="0" smtClean="0">
              <a:solidFill>
                <a:prstClr val="black"/>
              </a:solidFill>
              <a:latin typeface="Corbel" panose="020B0503020204020204"/>
            </a:endParaRPr>
          </a:p>
          <a:p>
            <a:pPr algn="just" defTabSz="457200" eaLnBrk="1" fontAlgn="auto" hangingPunct="1">
              <a:spcAft>
                <a:spcPts val="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рамковите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програми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, по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които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могат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да се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обучават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лица, </a:t>
            </a:r>
            <a:r>
              <a:rPr lang="ru-RU" sz="2400" b="1" dirty="0" err="1">
                <a:solidFill>
                  <a:prstClr val="black"/>
                </a:solidFill>
                <a:latin typeface="Corbel" panose="020B0503020204020204"/>
              </a:rPr>
              <a:t>навършили</a:t>
            </a:r>
            <a:r>
              <a:rPr lang="ru-RU" sz="2400" b="1" dirty="0">
                <a:solidFill>
                  <a:prstClr val="black"/>
                </a:solidFill>
                <a:latin typeface="Corbel" panose="020B0503020204020204"/>
              </a:rPr>
              <a:t> 16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години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, за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придобиване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на </a:t>
            </a:r>
            <a:r>
              <a:rPr lang="ru-RU" sz="2400" b="1" dirty="0" err="1" smtClean="0">
                <a:solidFill>
                  <a:prstClr val="black"/>
                </a:solidFill>
                <a:latin typeface="Corbel" panose="020B0503020204020204"/>
              </a:rPr>
              <a:t>професионална</a:t>
            </a:r>
            <a:r>
              <a:rPr lang="ru-RU" sz="2400" b="1" dirty="0" smtClean="0">
                <a:solidFill>
                  <a:prstClr val="black"/>
                </a:solidFill>
                <a:latin typeface="Corbel" panose="020B0503020204020204"/>
              </a:rPr>
              <a:t> квалификация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413" y="274638"/>
            <a:ext cx="89392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2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 НА ВЪЗРАСТНИ</a:t>
            </a:r>
            <a:br>
              <a:rPr lang="bg-BG" sz="22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bg-BG" sz="2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  </a:t>
            </a:r>
            <a:r>
              <a:rPr lang="ru-RU" sz="18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РАМКОВИ ПРОГРАМИ </a:t>
            </a:r>
            <a:r>
              <a:rPr lang="ru-RU" sz="22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А</a:t>
            </a:r>
            <a:r>
              <a:rPr lang="ru-RU" sz="18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 ЗА НАЧАЛНО ПРОФЕСИОНАЛНО </a:t>
            </a:r>
            <a:r>
              <a:rPr lang="ru-RU" sz="1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ОБУЧЕНИЕ</a:t>
            </a:r>
            <a:r>
              <a:rPr lang="ru-RU" sz="18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/>
            </a:r>
            <a:br>
              <a:rPr lang="ru-RU" sz="18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ru-RU" sz="18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С ПРИДОБИВАНЕ НА ПЪРВА СТЕПЕН НА ПРОФЕСИОНАЛНА </a:t>
            </a:r>
            <a:r>
              <a:rPr lang="ru-RU" sz="1800" b="1" dirty="0" smtClean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КВАЛИФИКАЦИЯ – </a:t>
            </a:r>
            <a:r>
              <a:rPr lang="ru-RU" sz="18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/>
            </a:r>
            <a:br>
              <a:rPr lang="ru-RU" sz="18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</a:br>
            <a:r>
              <a:rPr lang="ru-RU" sz="1800" b="1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latin typeface="Corbel" panose="020B0503020204020204"/>
              </a:rPr>
              <a:t>ЗА ЛИЦА, НАВЪРШИЛИ 16 ГОДИНИ</a:t>
            </a:r>
            <a:endParaRPr lang="bg-BG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996857"/>
              </p:ext>
            </p:extLst>
          </p:nvPr>
        </p:nvGraphicFramePr>
        <p:xfrm>
          <a:off x="395536" y="1493839"/>
          <a:ext cx="8408739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571109">
                  <a:extLst>
                    <a:ext uri="{9D8B030D-6E8A-4147-A177-3AD203B41FA5}">
                      <a16:colId xmlns:a16="http://schemas.microsoft.com/office/drawing/2014/main" val="2375475320"/>
                    </a:ext>
                  </a:extLst>
                </a:gridCol>
                <a:gridCol w="1598941">
                  <a:extLst>
                    <a:ext uri="{9D8B030D-6E8A-4147-A177-3AD203B41FA5}">
                      <a16:colId xmlns:a16="http://schemas.microsoft.com/office/drawing/2014/main" val="853265832"/>
                    </a:ext>
                  </a:extLst>
                </a:gridCol>
                <a:gridCol w="3498339">
                  <a:extLst>
                    <a:ext uri="{9D8B030D-6E8A-4147-A177-3AD203B41FA5}">
                      <a16:colId xmlns:a16="http://schemas.microsoft.com/office/drawing/2014/main" val="1299329334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3500941050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1012292874"/>
                    </a:ext>
                  </a:extLst>
                </a:gridCol>
              </a:tblGrid>
              <a:tr h="4211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Варианти на рамкови програми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</a:t>
                      </a:r>
                      <a:r>
                        <a:rPr lang="bg-BG" sz="105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ходящо</a:t>
                      </a:r>
                      <a:r>
                        <a:rPr lang="bg-BG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минимално образователно равнище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 на обучение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Продължителност </a:t>
                      </a:r>
                      <a:r>
                        <a:rPr lang="bg-BG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обучението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93184"/>
                  </a:ext>
                </a:extLst>
              </a:tr>
              <a:tr h="1403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А10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 с придобиване на първа СПК на лица, навършили 16 г.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начален етап на основното образование или успешно завършен курс за ограмотяване, организиран от училища в системата на предучилищното и училищното образование по реда на Закона за насърчаване на заетостта  или на ЗПУО или валидирани компетентности за начален етап на основно образование по чл. 167, ал. 1, т. 4 от ЗПУО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Дневна,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вечерна,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дистанционна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6 (шест) </a:t>
                      </a:r>
                      <a:r>
                        <a:rPr lang="bg-BG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месеца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(Най-малко 300 часа)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278970"/>
                  </a:ext>
                </a:extLst>
              </a:tr>
              <a:tr h="1403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А11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 на лица, навършили 16 г.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начален етап на основното образование или успешно завършен курс за ограмотяване, организиран от училища в системата на предучилищното и училищното образование по реда на Закона за насърчаване на заетостта  или на ЗПУО или валидирани компетентности за начален етап на основно образование по чл. 167, ал. 1, т. 4 от ЗПУО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Задочна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6 (шест) </a:t>
                      </a:r>
                      <a:r>
                        <a:rPr lang="bg-BG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месеца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(Най-малко 150 часа)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228774"/>
                  </a:ext>
                </a:extLst>
              </a:tr>
              <a:tr h="1403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А12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начално професионално обучение за лица, навършили 16 г.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Завършен начален етап на основното образование или успешно завършен курс за ограмотяване, организиран от училища в системата на предучилищното и училищното образование по реда на Закона за насърчаване на заетостта  или на ЗПУО или валидирани компетентности за начален етап на основно образование по чл. 167, ал. 1, т. 4 от ЗПУО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Обучение чрез работа (дуална система на обучение) 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6 (шест) </a:t>
                      </a:r>
                      <a:r>
                        <a:rPr lang="bg-BG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месеца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(Най-малко 300 часа)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01" marR="36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430662"/>
                  </a:ext>
                </a:extLst>
              </a:tr>
            </a:tbl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98438"/>
            <a:ext cx="847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9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PALE">
      <a:dk1>
        <a:srgbClr val="E85D41"/>
      </a:dk1>
      <a:lt1>
        <a:sysClr val="window" lastClr="FFFFFF"/>
      </a:lt1>
      <a:dk2>
        <a:srgbClr val="1F497D"/>
      </a:dk2>
      <a:lt2>
        <a:srgbClr val="EEECE1"/>
      </a:lt2>
      <a:accent1>
        <a:srgbClr val="E85D41"/>
      </a:accent1>
      <a:accent2>
        <a:srgbClr val="3285A9"/>
      </a:accent2>
      <a:accent3>
        <a:srgbClr val="4DBAAB"/>
      </a:accent3>
      <a:accent4>
        <a:srgbClr val="E85D41"/>
      </a:accent4>
      <a:accent5>
        <a:srgbClr val="3285A9"/>
      </a:accent5>
      <a:accent6>
        <a:srgbClr val="3285A9"/>
      </a:accent6>
      <a:hlink>
        <a:srgbClr val="E85D41"/>
      </a:hlink>
      <a:folHlink>
        <a:srgbClr val="4DBA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3299</Words>
  <Application>Microsoft Office PowerPoint</Application>
  <PresentationFormat>On-screen Show (4:3)</PresentationFormat>
  <Paragraphs>404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???t???a</vt:lpstr>
      <vt:lpstr>Arial</vt:lpstr>
      <vt:lpstr>Arial Unicode MS</vt:lpstr>
      <vt:lpstr>Calibri</vt:lpstr>
      <vt:lpstr>Corbel</vt:lpstr>
      <vt:lpstr>Times New Roman</vt:lpstr>
      <vt:lpstr>Wingdings</vt:lpstr>
      <vt:lpstr>Office Theme</vt:lpstr>
      <vt:lpstr>PowerPoint Presentation</vt:lpstr>
      <vt:lpstr>Секторът за учене на възрастни в България - цели</vt:lpstr>
      <vt:lpstr> ОСНОВНИ ПОЛИТИЧЕСКИ ДОКУМЕНТИ</vt:lpstr>
      <vt:lpstr>ПРОФЕСИОНАЛНО ОРИЕНТИРАНЕ НА  ВЪЗРАСТНИ Закон за насърчаване на заетостта</vt:lpstr>
      <vt:lpstr>ПРОФЕСИОНАЛНО ОРИЕНТИРАНЕ НА  ВЪЗРАСТНИ Закон за професионалното образование и обучение</vt:lpstr>
      <vt:lpstr>ПРОФЕСИОНАЛНО ОРИЕНТИРАНЕ НА  ВЪЗРАСТНИ Закон за предучилищното и училищното образование</vt:lpstr>
      <vt:lpstr>ОБРАЗОВАНИЕ И ОБУЧЕНИЕ НА ВЪЗРАСТНИ    Закон за предучилищното и училищното образование</vt:lpstr>
      <vt:lpstr>ОБРАЗОВАНИЕ И ОБУЧЕНИЕ НА ВЪЗРАСТНИ    Закон за професионалното образование и обучение</vt:lpstr>
      <vt:lpstr>ОБУЧЕНИЕ НА ВЪЗРАСТНИ    РАМКОВИ ПРОГРАМИ А ЗА НАЧАЛНО ПРОФЕСИОНАЛНО ОБУЧЕНИЕ С ПРИДОБИВАНЕ НА ПЪРВА СТЕПЕН НА ПРОФЕСИОНАЛНА КВАЛИФИКАЦИЯ –  ЗА ЛИЦА, НАВЪРШИЛИ 16 ГОДИНИ</vt:lpstr>
      <vt:lpstr>ОБУЧЕНИЕ НА ВЪЗРАСТНИ  РАМКОВИ ПРОГРАМИ Б ЗА НАЧАЛНО И ПРОДЪЛЖАВАЩО ПРОФЕСИОНАЛНО ОБУЧЕНИЕ С ПРИДОБИВАНЕ НА ВТОРА ИЛИ ТРЕТА СТЕПЕН НА ПРОФЕСИОНАЛНА КВАЛИФИКАЦИЯ –  ЗА ЛИЦА, НАВЪРШИЛИ 16 ГОДИНИ</vt:lpstr>
      <vt:lpstr>ОБУЧЕНИЕ НА ВЪЗРАСТНИ    РАМКОВИ ПРОГРАМИ Г ЗА ПРОФЕСИОНАЛНО ОБУЧЕНИЕ С ПРИДОБИВАНЕ НА ЧЕТВЪРТА СТЕПЕН НА ПРОФЕСИОНАЛНА КВАЛИФИКАЦИЯ –   ЗА ЛИЦА, НАВЪРШИЛИ 16 ГОДИНИ</vt:lpstr>
      <vt:lpstr>ОБУЧЕНИЕ НА ВЪЗРАСТНИ    РАМКОВИ ПРОГРАМИ Д ЗА НАЧАЛНО ПРОФЕСИОНАЛНО ОБУЧЕНИЕ С ПРИДОБИВАНЕ НА КВАЛИФИКАЦИЯ ПО ЧАСТ ОТ ПРОФЕСИЯ –  ЗА ЛИЦА, НАВЪРШИЛИ 16 ГОДИНИ</vt:lpstr>
      <vt:lpstr>ОБУЧЕНИЕ НА ВЪЗРАСТНИ    РАМКОВИ ПРОГРАМИ Е за продължаващо професионално обучение, за актуализиране или разширяване на придобита професионална квалификация, както и за придобиване на първа, втора и трета степен на професионална квалификация след придобита квалификация съответно по част от професия, първа или втора степен на професионална квалификация</vt:lpstr>
      <vt:lpstr>ОБУЧЕНИЕ НА ВЪЗРАСТНИ    РАМКОВИ ПРОГРАМИ Е за продължаващо професионално обучение, за актуализиране или разширяване на придобита професионална квалификация, както и за придобиване на първа, втора и трета степен на професионална квалификация след придобита квалификация съответно по част от професия, първа или втора степен на професионална квалификация</vt:lpstr>
      <vt:lpstr>ОБУЧЕНИЕ НА ВЪЗРАСТНИ    РАМКОВИ ПРОГРАМИ Е за продължаващо професионално обучение, за актуализиране или разширяване на придобита професионална квалификация, както и за придобиване на първа, втора и трета степен на професионална квалификация след придобита квалификация съответно по част от професия, първа или втора степен на професионална квалификация</vt:lpstr>
      <vt:lpstr>ОБУЧЕНИЕ НА ВЪЗРАСТНИ    РАМКОВИ ПРОГРАМИ Е за продължаващо професионално обучение, за актуализиране или разширяване на придобита професионална квалификация, както и за придобиване на първа, втора и трета степен на професионална квалификация след придобита квалификация съответно по част от професия, първа или втора степен на професионална квалификация</vt:lpstr>
      <vt:lpstr>ОБУЧЕНИЕ НА ВЪЗРАСТНИ    Закон за насърчаване на заетостта</vt:lpstr>
      <vt:lpstr>ОБУЧЕНИЕ НА ВЪЗРАСТНИ    Закон за насърчаване на заетостта</vt:lpstr>
      <vt:lpstr>ОБУЧЕНИЕ НА ВЪЗРАСТНИ    Закон за насърчаване на заетостта</vt:lpstr>
      <vt:lpstr>ОБУЧЕНИЕ НА ВЪЗРАСТНИ    Закон за насърчаване на заетостта</vt:lpstr>
      <vt:lpstr>ОБУЧЕНИЕ НА ВЪЗРАСТНИ    Закон за насърчаване на заетостта</vt:lpstr>
      <vt:lpstr>ОБУЧЕНИЕ НА ВЪЗРАСТНИ    Закон за насърчаване на заетостта</vt:lpstr>
      <vt:lpstr>ОБУЧЕНИЕ НА ВЪЗРАСТНИ    Закон за насърчаване на заетостта</vt:lpstr>
      <vt:lpstr>ОБУЧЕНИЕ НА ВЪЗРАСТНИ    Закон за насърчаване на заетостта</vt:lpstr>
      <vt:lpstr>ВЪПРОСИ?</vt:lpstr>
      <vt:lpstr>PowerPoint Presentation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Beech</dc:creator>
  <cp:lastModifiedBy>Roumyana A Kostadinova</cp:lastModifiedBy>
  <cp:revision>139</cp:revision>
  <cp:lastPrinted>2017-10-02T12:11:22Z</cp:lastPrinted>
  <dcterms:created xsi:type="dcterms:W3CDTF">2014-11-17T10:52:01Z</dcterms:created>
  <dcterms:modified xsi:type="dcterms:W3CDTF">2017-12-12T10:01:24Z</dcterms:modified>
</cp:coreProperties>
</file>