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3" r:id="rId4"/>
    <p:sldId id="265" r:id="rId5"/>
    <p:sldId id="266" r:id="rId6"/>
    <p:sldId id="272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6" r:id="rId15"/>
    <p:sldId id="275" r:id="rId16"/>
    <p:sldId id="277" r:id="rId17"/>
  </p:sldIdLst>
  <p:sldSz cx="9144000" cy="6858000" type="screen4x3"/>
  <p:notesSz cx="7010400" cy="9296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BE26C-6CF4-402D-AA51-9CE8F4A46317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537C0-2FC7-4F64-9D81-0EC9E687B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5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78286-0F58-44A7-9789-C774A21D6EAD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045FC-35E2-47C2-8198-37C74FC7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/>
                <a:ea typeface="+mn-ea"/>
                <a:cs typeface="+mn-cs"/>
              </a:rPr>
              <a:t>Четенето, писането, правенето на прости изчисления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/>
                <a:ea typeface="+mn-ea"/>
                <a:cs typeface="+mn-cs"/>
              </a:rPr>
              <a:t>и използването на компютър са неща, които правим ежедневно, като на практика прилагаме нашите основни умения, често без дори да забележим.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/>
                <a:ea typeface="+mn-ea"/>
                <a:cs typeface="+mn-cs"/>
              </a:rPr>
              <a:t>Това обаче не важи в еднаква степен за всички. За почти </a:t>
            </a:r>
            <a:r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/>
                <a:ea typeface="+mn-ea"/>
                <a:cs typeface="+mn-cs"/>
              </a:rPr>
              <a:t>70 милиона души в Европа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/>
                <a:ea typeface="+mn-ea"/>
                <a:cs typeface="+mn-cs"/>
              </a:rPr>
              <a:t>тези прости задачи, които другите считат за даденост, са изпитание.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/>
                <a:ea typeface="+mn-ea"/>
                <a:cs typeface="+mn-cs"/>
              </a:rPr>
              <a:t>Независимо дали са заети, безработни или икономически неактивни, инициативата „</a:t>
            </a:r>
            <a:r>
              <a:rPr kumimoji="0" lang="ru-RU" sz="12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 Medium"/>
                <a:ea typeface="+mn-ea"/>
                <a:cs typeface="+mn-cs"/>
              </a:rPr>
              <a:t>Повишаване на уменията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/>
                <a:ea typeface="+mn-ea"/>
                <a:cs typeface="+mn-cs"/>
              </a:rPr>
              <a:t>“ ще даде нова възможност на тези хора чрез установяването и признаването на знанията и уменията, които те вече притежават, предлагайки им допълнително образование и обучение, което в крайна сметка би довело до нова квалификация.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045FC-35E2-47C2-8198-37C74FC775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44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000" b="0" i="0" u="none" strike="noStrike" baseline="0" smtClean="0">
              <a:solidFill>
                <a:srgbClr val="000000"/>
              </a:solidFill>
              <a:latin typeface="EC Square Sans Pro"/>
            </a:endParaRPr>
          </a:p>
          <a:p>
            <a:pPr algn="l"/>
            <a:r>
              <a:rPr lang="ru-RU" sz="1800" b="0" i="0" u="none" strike="noStrike" baseline="0" smtClean="0">
                <a:latin typeface="EC Square Sans Pro"/>
              </a:rPr>
              <a:t>Предоставя на възрастните гъвкаво и качествено образование и обучение за повишаване на уменията, от които се нуждаят </a:t>
            </a:r>
          </a:p>
          <a:p>
            <a:pPr algn="ctr"/>
            <a:r>
              <a:rPr lang="bg-BG" sz="1800" b="0" i="0" u="none" strike="noStrike" baseline="0" smtClean="0">
                <a:latin typeface="EC Square Sans Pro"/>
              </a:rPr>
              <a:t>най-много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045FC-35E2-47C2-8198-37C74FC775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956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000" b="0" i="0" u="none" strike="noStrike" baseline="0" smtClean="0">
              <a:solidFill>
                <a:srgbClr val="000000"/>
              </a:solidFill>
              <a:latin typeface="EC Square Sans Pro"/>
            </a:endParaRPr>
          </a:p>
          <a:p>
            <a:pPr algn="l"/>
            <a:r>
              <a:rPr lang="ru-RU" sz="1800" b="0" i="0" u="none" strike="noStrike" baseline="0" smtClean="0">
                <a:latin typeface="EC Square Sans Pro"/>
              </a:rPr>
              <a:t>Предоставя на възрастните гъвкаво и качествено образование и обучение за повишаване на уменията, от които се нуждаят </a:t>
            </a:r>
          </a:p>
          <a:p>
            <a:pPr algn="ctr"/>
            <a:r>
              <a:rPr lang="bg-BG" sz="1800" b="0" i="0" u="none" strike="noStrike" baseline="0" smtClean="0">
                <a:latin typeface="EC Square Sans Pro"/>
              </a:rPr>
              <a:t>най-много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045FC-35E2-47C2-8198-37C74FC775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675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000" b="0" i="0" u="none" strike="noStrike" baseline="0" smtClean="0">
              <a:solidFill>
                <a:srgbClr val="000000"/>
              </a:solidFill>
              <a:latin typeface="EC Square Sans Pro"/>
            </a:endParaRPr>
          </a:p>
          <a:p>
            <a:pPr algn="l"/>
            <a:r>
              <a:rPr lang="ru-RU" sz="1800" b="0" i="0" u="none" strike="noStrike" baseline="0" smtClean="0">
                <a:latin typeface="EC Square Sans Pro"/>
              </a:rPr>
              <a:t>Предоставя на възрастните гъвкаво и качествено образование и обучение за повишаване на уменията, от които се нуждаят </a:t>
            </a:r>
          </a:p>
          <a:p>
            <a:pPr algn="ctr"/>
            <a:r>
              <a:rPr lang="bg-BG" sz="1800" b="0" i="0" u="none" strike="noStrike" baseline="0" smtClean="0">
                <a:latin typeface="EC Square Sans Pro"/>
              </a:rPr>
              <a:t>най-много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045FC-35E2-47C2-8198-37C74FC775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61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000" b="0" i="0" u="none" strike="noStrike" baseline="0" smtClean="0">
              <a:solidFill>
                <a:srgbClr val="000000"/>
              </a:solidFill>
              <a:latin typeface="EC Square Sans Pro"/>
            </a:endParaRPr>
          </a:p>
          <a:p>
            <a:pPr algn="l"/>
            <a:r>
              <a:rPr lang="ru-RU" sz="1800" b="0" i="0" u="none" strike="noStrike" baseline="0" smtClean="0">
                <a:latin typeface="EC Square Sans Pro"/>
              </a:rPr>
              <a:t>Предоставя на възрастните гъвкаво и качествено образование и обучение за повишаване на уменията, от които се нуждаят </a:t>
            </a:r>
          </a:p>
          <a:p>
            <a:pPr algn="ctr"/>
            <a:r>
              <a:rPr lang="bg-BG" sz="1800" b="0" i="0" u="none" strike="noStrike" baseline="0" smtClean="0">
                <a:latin typeface="EC Square Sans Pro"/>
              </a:rPr>
              <a:t>най-много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045FC-35E2-47C2-8198-37C74FC775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781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000" b="0" i="0" u="none" strike="noStrike" baseline="0" smtClean="0">
              <a:solidFill>
                <a:srgbClr val="000000"/>
              </a:solidFill>
              <a:latin typeface="EC Square Sans Pro"/>
            </a:endParaRPr>
          </a:p>
          <a:p>
            <a:pPr algn="l"/>
            <a:r>
              <a:rPr lang="ru-RU" sz="1800" b="0" i="0" u="none" strike="noStrike" baseline="0" smtClean="0">
                <a:latin typeface="EC Square Sans Pro"/>
              </a:rPr>
              <a:t>Предоставя на възрастните гъвкаво и качествено образование и обучение за повишаване на уменията, от които се нуждаят </a:t>
            </a:r>
          </a:p>
          <a:p>
            <a:pPr algn="ctr"/>
            <a:r>
              <a:rPr lang="bg-BG" sz="1800" b="0" i="0" u="none" strike="noStrike" baseline="0" smtClean="0">
                <a:latin typeface="EC Square Sans Pro"/>
              </a:rPr>
              <a:t>най-много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045FC-35E2-47C2-8198-37C74FC775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88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045FC-35E2-47C2-8198-37C74FC775D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4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045FC-35E2-47C2-8198-37C74FC775D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44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045FC-35E2-47C2-8198-37C74FC775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445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800" b="0" i="0" u="none" strike="noStrike" baseline="0" dirty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045FC-35E2-47C2-8198-37C74FC775D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44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b="0" i="0" u="none" strike="noStrike" baseline="0" smtClean="0">
                <a:latin typeface="EC Square Sans Pro"/>
              </a:rPr>
              <a:t>Дава възможност на възрастните да установят какви умения притежават и нуждите от повишаване на уменията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045FC-35E2-47C2-8198-37C74FC775D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44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000" b="0" i="0" u="none" strike="noStrike" baseline="0" smtClean="0">
              <a:solidFill>
                <a:srgbClr val="000000"/>
              </a:solidFill>
              <a:latin typeface="EC Square Sans Pro"/>
            </a:endParaRPr>
          </a:p>
          <a:p>
            <a:pPr algn="l"/>
            <a:r>
              <a:rPr lang="ru-RU" sz="1800" b="0" i="0" u="none" strike="noStrike" baseline="0" smtClean="0">
                <a:latin typeface="EC Square Sans Pro"/>
              </a:rPr>
              <a:t>Предоставя на възрастните гъвкаво и качествено образование и обучение за повишаване на уменията, от които се нуждаят </a:t>
            </a:r>
          </a:p>
          <a:p>
            <a:pPr algn="ctr"/>
            <a:r>
              <a:rPr lang="bg-BG" sz="1800" b="0" i="0" u="none" strike="noStrike" baseline="0" smtClean="0">
                <a:latin typeface="EC Square Sans Pro"/>
              </a:rPr>
              <a:t>най-много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045FC-35E2-47C2-8198-37C74FC775D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44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000" b="0" i="0" u="none" strike="noStrike" baseline="0" smtClean="0">
              <a:solidFill>
                <a:srgbClr val="000000"/>
              </a:solidFill>
              <a:latin typeface="EC Square Sans Pro"/>
            </a:endParaRPr>
          </a:p>
          <a:p>
            <a:pPr algn="l"/>
            <a:r>
              <a:rPr lang="ru-RU" sz="1800" b="0" i="0" u="none" strike="noStrike" baseline="0" smtClean="0">
                <a:latin typeface="EC Square Sans Pro"/>
              </a:rPr>
              <a:t>Предоставя на възрастните гъвкаво и качествено образование и обучение за повишаване на уменията, от които се нуждаят </a:t>
            </a:r>
          </a:p>
          <a:p>
            <a:pPr algn="ctr"/>
            <a:r>
              <a:rPr lang="bg-BG" sz="1800" b="0" i="0" u="none" strike="noStrike" baseline="0" smtClean="0">
                <a:latin typeface="EC Square Sans Pro"/>
              </a:rPr>
              <a:t>най-много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045FC-35E2-47C2-8198-37C74FC775D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44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000" b="0" i="0" u="none" strike="noStrike" baseline="0" smtClean="0">
              <a:solidFill>
                <a:srgbClr val="000000"/>
              </a:solidFill>
              <a:latin typeface="EC Square Sans Pro"/>
            </a:endParaRPr>
          </a:p>
          <a:p>
            <a:pPr algn="l"/>
            <a:r>
              <a:rPr lang="ru-RU" sz="1800" b="0" i="0" u="none" strike="noStrike" baseline="0" smtClean="0">
                <a:latin typeface="EC Square Sans Pro"/>
              </a:rPr>
              <a:t>Предоставя на възрастните гъвкаво и качествено образование и обучение за повишаване на уменията, от които се нуждаят </a:t>
            </a:r>
          </a:p>
          <a:p>
            <a:pPr algn="ctr"/>
            <a:r>
              <a:rPr lang="bg-BG" sz="1800" b="0" i="0" u="none" strike="noStrike" baseline="0" smtClean="0">
                <a:latin typeface="EC Square Sans Pro"/>
              </a:rPr>
              <a:t>най-много </a:t>
            </a:r>
            <a:endParaRPr lang="en-US" sz="1800" b="0" i="0" u="none" strike="noStrike" baseline="0" smtClean="0">
              <a:solidFill>
                <a:srgbClr val="000000"/>
              </a:solidFill>
              <a:latin typeface="EC Square Sans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045FC-35E2-47C2-8198-37C74FC775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15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946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048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441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251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7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646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9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668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613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996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883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3B51-CD6C-44E4-8D86-739909102E96}" type="datetimeFigureOut">
              <a:rPr lang="bg-BG" smtClean="0"/>
              <a:pPr/>
              <a:t>4.12.2018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746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208912" cy="288032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bg-BG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Препоръка на Съвета относно повишаване на уменията:</a:t>
            </a:r>
            <a:br>
              <a:rPr lang="bg-BG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bg-BG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нови възможности за възрастните</a:t>
            </a:r>
            <a:endParaRPr lang="bg-B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592888" cy="2016224"/>
          </a:xfrm>
        </p:spPr>
        <p:txBody>
          <a:bodyPr>
            <a:normAutofit fontScale="70000" lnSpcReduction="20000"/>
          </a:bodyPr>
          <a:lstStyle/>
          <a:p>
            <a:endParaRPr lang="bg-BG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g-BG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Пътища и мерки за повишаване на уменията на възрастните (обществена консултация)</a:t>
            </a:r>
          </a:p>
          <a:p>
            <a:endParaRPr lang="bg-B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“Националните координатори в изпълнението на Европейската програма за учене на възрастни”</a:t>
            </a:r>
          </a:p>
          <a:p>
            <a:endParaRPr lang="bg-B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t.hvarchilkov\Desktop\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864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88640"/>
            <a:ext cx="1296144" cy="103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d.enchev\Desktop\eu_flag-201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4925" cy="71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188640"/>
            <a:ext cx="1152525" cy="71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79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48" y="1420837"/>
            <a:ext cx="8435280" cy="44644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Отчитане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потребностите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пазара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труда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местно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регионално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национално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равнище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когато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се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изготвят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предложенията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обучение</a:t>
            </a:r>
          </a:p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Предоставяне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предложенията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обучение в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тясно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сътрудничество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със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съответните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заинтересовани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страни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социални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партньори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стопански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субекти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местно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регионално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национално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равнище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400" b="1" kern="0" smtClean="0">
                <a:solidFill>
                  <a:prstClr val="black"/>
                </a:solidFill>
                <a:latin typeface="Arial"/>
              </a:rPr>
              <a:t>ПЕРСОНАЛИЗИРАНИ И ГЪВКАВИ ПРЕДЛОЖЕНИЯ ЗА УЧЕНЕ (2)</a:t>
            </a:r>
            <a:r>
              <a:rPr lang="ru-RU" altLang="en-US" sz="2300" b="1" kern="0">
                <a:solidFill>
                  <a:prstClr val="black"/>
                </a:solidFill>
                <a:latin typeface="Arial"/>
              </a:rPr>
              <a:t/>
            </a:r>
            <a:br>
              <a:rPr lang="ru-RU" altLang="en-US" sz="2300" b="1" kern="0">
                <a:solidFill>
                  <a:prstClr val="black"/>
                </a:solidFill>
                <a:latin typeface="Arial"/>
              </a:rPr>
            </a:br>
            <a:endParaRPr lang="bg-BG" sz="23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86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48" y="1420837"/>
            <a:ext cx="8435280" cy="44644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Оценяване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удостоверяване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придобитите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знания, умения и компетентности, вкл. чрез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учене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работното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място</a:t>
            </a:r>
            <a:endParaRPr lang="ru-RU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bg-BG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Насърчаване удостоверяването им за получаване на квалификация в съответствие с НКР</a:t>
            </a:r>
          </a:p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bg-BG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Осигуряване на пътища за повишаване на уменията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ВАЛИДИРАНЕ</a:t>
            </a:r>
            <a:r>
              <a:rPr kumimoji="0" lang="ru-RU" altLang="en-US" sz="2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И ПРИЗНАВАНЕ</a:t>
            </a:r>
            <a:endParaRPr kumimoji="0" lang="bg-BG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98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48" y="1420837"/>
            <a:ext cx="8435280" cy="44644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Осигуряване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ефективна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координация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изпълнение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Препоръката</a:t>
            </a:r>
            <a:endParaRPr lang="ru-RU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bg-BG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Подкрепа на участието на съответните публични и частни субекти в областта на образованието и обучението, заетостта, социалната, културната и други области на политиката, както и насърчаването на партньорства между тях (вкл. трансгранично и регионално сътрудничество)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КООРДИНАЦИЯ И ПАРТНЬОРСТВО</a:t>
            </a:r>
            <a:endParaRPr kumimoji="0" lang="bg-BG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48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48" y="1420837"/>
            <a:ext cx="8435280" cy="446449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Въвеждане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мерки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мотивиране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популяризиране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в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осведомеността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ползите от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уменията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Предоставяне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информация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съществуващите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услуги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ориентиране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мерките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подпомагане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възможностите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уменията</a:t>
            </a:r>
            <a:endParaRPr lang="ru-RU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Осигуряване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стимули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от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които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могат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да се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възползват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най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-слабо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мотивираните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лица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МЕРКИ ЗА ПОПУЛЯРИЗИРАНЕ, ОРИЕНТИРАНЕ И ПОДКРЕПА (1)</a:t>
            </a:r>
            <a:endParaRPr kumimoji="0" lang="bg-BG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54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48" y="1420837"/>
            <a:ext cx="8435280" cy="4464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Предоставяне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услуги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ориентиране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и/или наставничество в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подкрепа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напредъка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обучаваните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всички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етапи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от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процеса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уменията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Изготвяне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прилагане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мерки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подкрепа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насочени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към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преодоляването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пречките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пред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участието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пътищата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уменията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пряка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подкрепа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обучаваните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косвена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работодателите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уменията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техните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служители)</a:t>
            </a:r>
          </a:p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Оказване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подкрепа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първоначално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обучение и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непрекъснато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професионално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развитие на персонала,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ангажиран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осигуряването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пътища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уменията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по-специално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преподавателите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МЕРКИ ЗА ПОПУЛЯРИЗИРАНЕ, ОРИЕНТИРАНЕ И ПОДКРЕПА (2)</a:t>
            </a:r>
            <a:endParaRPr kumimoji="0" lang="bg-BG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90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09" y="1916832"/>
            <a:ext cx="8435280" cy="4464496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spcAft>
                <a:spcPts val="1200"/>
              </a:spcAft>
              <a:buClr>
                <a:srgbClr val="1F497D">
                  <a:lumMod val="75000"/>
                </a:srgbClr>
              </a:buClr>
              <a:buFont typeface="Wingdings" pitchFamily="2" charset="2"/>
              <a:buChar char="v"/>
            </a:pP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Очертаване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подходящите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мерки за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прилагането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Препоръката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национално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равнище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(до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средата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2018 г.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въз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основа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действащите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национални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разпоредби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съществуващите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финансови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рамки)</a:t>
            </a:r>
          </a:p>
          <a:p>
            <a:pPr marL="0" lvl="0" indent="0" algn="just">
              <a:spcAft>
                <a:spcPts val="1200"/>
              </a:spcAft>
              <a:buClr>
                <a:srgbClr val="1F497D">
                  <a:lumMod val="75000"/>
                </a:srgbClr>
              </a:buClr>
              <a:buFont typeface="Wingdings" pitchFamily="2" charset="2"/>
              <a:buChar char="v"/>
            </a:pP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Извършване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оценка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всички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мерки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относно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въздействието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им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върху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напредъка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целевата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група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към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придобиването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езикова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математическа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грамотност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и компетентности в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областта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цифровите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технологии и/или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към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придобиването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квалификация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ниво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3 или 4 на ЕКР</a:t>
            </a:r>
          </a:p>
          <a:p>
            <a:pPr marL="0" lvl="0" indent="0" algn="just">
              <a:spcAft>
                <a:spcPts val="1200"/>
              </a:spcAft>
              <a:buClr>
                <a:srgbClr val="1F497D">
                  <a:lumMod val="75000"/>
                </a:srgbClr>
              </a:buClr>
              <a:buFont typeface="Wingdings" pitchFamily="2" charset="2"/>
              <a:buChar char="v"/>
            </a:pP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Използване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резултатите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от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оценяването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с цел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получаване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информация за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разработването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по-нататъшни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политики и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реформи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основаващи</a:t>
            </a:r>
            <a:r>
              <a:rPr lang="ru-RU" sz="2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се на </a:t>
            </a:r>
            <a:r>
              <a:rPr lang="ru-RU" sz="2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факти</a:t>
            </a:r>
            <a:endParaRPr lang="ru-RU" sz="28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ПОСЛЕДВАЩИ ДЕЙСТВИЯ И ОЦЕНКА</a:t>
            </a:r>
            <a:endParaRPr kumimoji="0" lang="bg-BG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23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74" y="2060848"/>
            <a:ext cx="8435280" cy="446449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bg-BG" altLang="en-US" b="1" dirty="0">
                <a:solidFill>
                  <a:srgbClr val="4A2FED"/>
                </a:solidFill>
              </a:rPr>
              <a:t>За контакти:</a:t>
            </a:r>
            <a:endParaRPr lang="en-US" altLang="en-US" b="1" dirty="0">
              <a:solidFill>
                <a:srgbClr val="4A2FED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bg-BG" altLang="en-US" b="1" dirty="0">
              <a:solidFill>
                <a:srgbClr val="4A2FED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bg-BG" altLang="en-US" sz="2800" b="1" dirty="0">
                <a:solidFill>
                  <a:srgbClr val="404040"/>
                </a:solidFill>
              </a:rPr>
              <a:t>Министерство на образованието и науката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bg-BG" altLang="en-US" sz="2800" b="1" dirty="0">
                <a:solidFill>
                  <a:srgbClr val="404040"/>
                </a:solidFill>
              </a:rPr>
              <a:t>Дирекция “Професионално образование и обучение”</a:t>
            </a:r>
            <a:endParaRPr lang="en-US" altLang="en-US" sz="2800" b="1" dirty="0">
              <a:solidFill>
                <a:srgbClr val="404040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bg-BG" altLang="en-US" sz="2800" b="1" dirty="0">
              <a:solidFill>
                <a:srgbClr val="404040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bg-BG" altLang="en-US" sz="2800" b="1" dirty="0" smtClean="0">
                <a:solidFill>
                  <a:schemeClr val="tx2"/>
                </a:solidFill>
              </a:rPr>
              <a:t>Румяна Костадинова</a:t>
            </a:r>
            <a:endParaRPr lang="bg-BG" altLang="en-US" sz="2800" b="1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bg-BG" altLang="en-US" sz="2800" b="1" dirty="0">
                <a:solidFill>
                  <a:schemeClr val="tx2"/>
                </a:solidFill>
              </a:rPr>
              <a:t>тел. 9217 </a:t>
            </a:r>
            <a:r>
              <a:rPr lang="bg-BG" altLang="en-US" sz="2800" b="1" dirty="0" smtClean="0">
                <a:solidFill>
                  <a:schemeClr val="tx2"/>
                </a:solidFill>
              </a:rPr>
              <a:t>466; </a:t>
            </a:r>
            <a:r>
              <a:rPr lang="en-US" altLang="en-US" sz="2800" b="1" dirty="0">
                <a:solidFill>
                  <a:schemeClr val="tx2"/>
                </a:solidFill>
              </a:rPr>
              <a:t>e-mail: 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r.kostadnova@mon.bg</a:t>
            </a:r>
            <a:endParaRPr lang="bg-BG" altLang="en-US" sz="2800" b="1" dirty="0">
              <a:solidFill>
                <a:schemeClr val="tx2"/>
              </a:solidFill>
            </a:endParaRP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954250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2800" b="1" kern="0" dirty="0" smtClean="0">
                <a:solidFill>
                  <a:srgbClr val="4A2FED"/>
                </a:solidFill>
                <a:latin typeface="Arial"/>
              </a:rPr>
              <a:t>        </a:t>
            </a:r>
            <a:r>
              <a:rPr lang="bg-BG" altLang="en-US" sz="2800" b="1" kern="0" dirty="0" smtClean="0">
                <a:solidFill>
                  <a:srgbClr val="4A2FED"/>
                </a:solidFill>
                <a:latin typeface="Arial"/>
              </a:rPr>
              <a:t>БЛАГОДАРЯ </a:t>
            </a:r>
            <a:r>
              <a:rPr lang="en-US" altLang="en-US" sz="2800" b="1" kern="0" dirty="0" smtClean="0">
                <a:solidFill>
                  <a:srgbClr val="4A2FED"/>
                </a:solidFill>
                <a:latin typeface="Arial"/>
              </a:rPr>
              <a:t> </a:t>
            </a:r>
            <a:r>
              <a:rPr lang="bg-BG" altLang="en-US" sz="2800" b="1" kern="0" dirty="0">
                <a:solidFill>
                  <a:srgbClr val="4A2FED"/>
                </a:solidFill>
                <a:latin typeface="Arial"/>
              </a:rPr>
              <a:t>ЗА </a:t>
            </a:r>
            <a:r>
              <a:rPr lang="en-US" altLang="en-US" sz="2800" b="1" kern="0" dirty="0">
                <a:solidFill>
                  <a:srgbClr val="4A2FED"/>
                </a:solidFill>
                <a:latin typeface="Arial"/>
              </a:rPr>
              <a:t> </a:t>
            </a:r>
            <a:r>
              <a:rPr lang="bg-BG" altLang="en-US" sz="2800" b="1" kern="0" dirty="0">
                <a:solidFill>
                  <a:srgbClr val="4A2FED"/>
                </a:solidFill>
                <a:latin typeface="Arial"/>
              </a:rPr>
              <a:t>ВНИМАНИЕТО!</a:t>
            </a:r>
            <a:endParaRPr kumimoji="0" lang="bg-BG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7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564" y="1139676"/>
            <a:ext cx="8435280" cy="5241652"/>
          </a:xfrm>
        </p:spPr>
        <p:txBody>
          <a:bodyPr>
            <a:normAutofit/>
          </a:bodyPr>
          <a:lstStyle/>
          <a:p>
            <a:pPr algn="just"/>
            <a:r>
              <a:rPr lang="ru-RU" sz="2800" b="1" smtClean="0">
                <a:solidFill>
                  <a:schemeClr val="tx2"/>
                </a:solidFill>
                <a:latin typeface="EC Square Sans Pro"/>
              </a:rPr>
              <a:t>Препоръката </a:t>
            </a:r>
            <a:r>
              <a:rPr lang="ru-RU" sz="2800" smtClean="0">
                <a:solidFill>
                  <a:schemeClr val="tx2"/>
                </a:solidFill>
                <a:latin typeface="EC Square Sans Pro"/>
              </a:rPr>
              <a:t>е приета от Съвета на ЕС през декември 2016 г. </a:t>
            </a:r>
          </a:p>
          <a:p>
            <a:pPr algn="just"/>
            <a:r>
              <a:rPr lang="ru-RU" sz="2800" smtClean="0">
                <a:solidFill>
                  <a:schemeClr val="tx2"/>
                </a:solidFill>
                <a:latin typeface="EC Square Sans Pro"/>
              </a:rPr>
              <a:t>Представлява едно от основните законодателни предложения от „</a:t>
            </a:r>
            <a:r>
              <a:rPr lang="ru-RU" sz="2800" b="1" smtClean="0">
                <a:solidFill>
                  <a:schemeClr val="tx2"/>
                </a:solidFill>
                <a:latin typeface="EC Square Sans Pro"/>
              </a:rPr>
              <a:t>Новата европейска програма за умения</a:t>
            </a:r>
            <a:r>
              <a:rPr lang="ru-RU" sz="2800" smtClean="0">
                <a:solidFill>
                  <a:schemeClr val="tx2"/>
                </a:solidFill>
                <a:latin typeface="EC Square Sans Pro"/>
              </a:rPr>
              <a:t>“ </a:t>
            </a:r>
          </a:p>
          <a:p>
            <a:pPr algn="just"/>
            <a:r>
              <a:rPr lang="ru-RU" sz="2800" smtClean="0">
                <a:solidFill>
                  <a:schemeClr val="tx2"/>
                </a:solidFill>
                <a:latin typeface="EC Square Sans Pro"/>
              </a:rPr>
              <a:t>Принципът, че всички, включително възрастните, имат право на качествено и приобщаващо образование, обучение и учене през целия живот, е един от 20-те ключови принципа, предложени в рамките на </a:t>
            </a:r>
            <a:r>
              <a:rPr lang="ru-RU" sz="2800" b="1" smtClean="0">
                <a:solidFill>
                  <a:schemeClr val="tx2"/>
                </a:solidFill>
                <a:latin typeface="EC Square Sans Pro"/>
              </a:rPr>
              <a:t>Европейския стълб на социалните права</a:t>
            </a:r>
            <a:endParaRPr lang="bg-BG" sz="2800" b="1" smtClean="0">
              <a:solidFill>
                <a:schemeClr val="tx2"/>
              </a:solidFill>
            </a:endParaRPr>
          </a:p>
          <a:p>
            <a:pPr marL="0" indent="0" algn="just">
              <a:buFont typeface="Wingdings" pitchFamily="2" charset="2"/>
              <a:buChar char="v"/>
            </a:pPr>
            <a:endParaRPr lang="bg-BG" sz="2800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Wingdings" pitchFamily="2" charset="2"/>
              <a:buChar char="v"/>
            </a:pPr>
            <a:endParaRPr lang="bg-BG" sz="2800" dirty="0" smtClean="0"/>
          </a:p>
          <a:p>
            <a:pPr marL="0" indent="0" algn="just">
              <a:buFont typeface="Wingdings" pitchFamily="2" charset="2"/>
              <a:buChar char="v"/>
            </a:pP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404664"/>
            <a:ext cx="7128792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7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24744"/>
            <a:ext cx="2447407" cy="9361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ъзрастни </a:t>
            </a: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над 25 г. с ниско ниво на умения за: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постигане на минимално ниво на грамотност, математически и дигитални компетентности и/или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постигане на по-широки умения, знания и компетентности за пазара на труда, за активно участие в обществото и ключови компетентности за УЦЖ за постигане на напредък към квалификация на ниво 3 или 4 на ЕКР, в зависимост от националните </a:t>
            </a: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условия</a:t>
            </a: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404664"/>
            <a:ext cx="7128792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КЪМ КОГО Е НАСОЧЕНА ПРЕПОРЪКАТА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7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24744"/>
            <a:ext cx="2447407" cy="9361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4644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Придобиване </a:t>
            </a: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квалификация и повишена пригодност за заетост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Гъвкави индивидуализирани пътеки за </a:t>
            </a: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обучение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Подобряване на социалния статус на обучаваните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Позитивно влияние върху местната икономика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404664"/>
            <a:ext cx="7128792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altLang="en-US" sz="2300" b="1" kern="0" smtClean="0">
                <a:latin typeface="Arial"/>
              </a:rPr>
              <a:t>КАКВИ СА ПОЛЗИТЕ </a:t>
            </a:r>
            <a:r>
              <a:rPr lang="bg-BG" altLang="en-US" sz="2300" b="1" kern="0">
                <a:latin typeface="Arial"/>
              </a:rPr>
              <a:t>ОТ ПРИЛАГАНЕ НА ПРЕПОРЪКАТА</a:t>
            </a:r>
            <a:endParaRPr lang="bg-BG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29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4644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Определяне на </a:t>
            </a: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приоритетните целеви </a:t>
            </a: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групи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Достигане до представителите на целевите групи – прилагане на различни подходи за различните групи („невидими групи</a:t>
            </a: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“)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Мотивиране на потенциалните бенефициенти – преодоляване на бариери (езикови, културни, етнически, религиозни, традиции</a:t>
            </a: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300" b="1" kern="0">
                <a:solidFill>
                  <a:prstClr val="black"/>
                </a:solidFill>
                <a:latin typeface="Arial"/>
              </a:rPr>
              <a:t>ПРЕДИЗВИКАТЕЛСТВА </a:t>
            </a:r>
            <a:r>
              <a:rPr lang="ru-RU" altLang="en-US" sz="2300" b="1" kern="0" smtClean="0">
                <a:solidFill>
                  <a:prstClr val="black"/>
                </a:solidFill>
                <a:latin typeface="Arial"/>
              </a:rPr>
              <a:t>ЗА ПРИЛАГАНЕ НА ПРЕПОРЪКАТА</a:t>
            </a:r>
            <a:r>
              <a:rPr lang="ru-RU" altLang="en-US" sz="2300" b="1" kern="0">
                <a:solidFill>
                  <a:prstClr val="black"/>
                </a:solidFill>
                <a:latin typeface="Arial"/>
              </a:rPr>
              <a:t/>
            </a:r>
            <a:br>
              <a:rPr lang="ru-RU" altLang="en-US" sz="2300" b="1" kern="0">
                <a:solidFill>
                  <a:prstClr val="black"/>
                </a:solidFill>
                <a:latin typeface="Arial"/>
              </a:rPr>
            </a:br>
            <a:endParaRPr lang="bg-BG" sz="23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29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4644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en-US" sz="2800" dirty="0" err="1">
                <a:solidFill>
                  <a:schemeClr val="tx2"/>
                </a:solidFill>
              </a:rPr>
              <a:t>безработни</a:t>
            </a:r>
            <a:r>
              <a:rPr lang="ru-RU" altLang="en-US" sz="2800" dirty="0">
                <a:solidFill>
                  <a:schemeClr val="tx2"/>
                </a:solidFill>
              </a:rPr>
              <a:t> лица, </a:t>
            </a:r>
            <a:r>
              <a:rPr lang="ru-RU" altLang="en-US" sz="2800" dirty="0" err="1">
                <a:solidFill>
                  <a:schemeClr val="tx2"/>
                </a:solidFill>
              </a:rPr>
              <a:t>регистрирани</a:t>
            </a:r>
            <a:r>
              <a:rPr lang="ru-RU" altLang="en-US" sz="2800" dirty="0">
                <a:solidFill>
                  <a:schemeClr val="tx2"/>
                </a:solidFill>
              </a:rPr>
              <a:t> в </a:t>
            </a:r>
            <a:r>
              <a:rPr lang="ru-RU" altLang="en-US" sz="2800" dirty="0" err="1">
                <a:solidFill>
                  <a:schemeClr val="tx2"/>
                </a:solidFill>
              </a:rPr>
              <a:t>бюрата</a:t>
            </a:r>
            <a:r>
              <a:rPr lang="ru-RU" altLang="en-US" sz="2800" dirty="0">
                <a:solidFill>
                  <a:schemeClr val="tx2"/>
                </a:solidFill>
              </a:rPr>
              <a:t> по труда;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en-US" sz="2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800" dirty="0" err="1">
                <a:solidFill>
                  <a:schemeClr val="tx2"/>
                </a:solidFill>
              </a:rPr>
              <a:t>възрастни</a:t>
            </a:r>
            <a:r>
              <a:rPr lang="ru-RU" altLang="en-US" sz="2800" dirty="0">
                <a:solidFill>
                  <a:schemeClr val="tx2"/>
                </a:solidFill>
              </a:rPr>
              <a:t> от </a:t>
            </a:r>
            <a:r>
              <a:rPr lang="ru-RU" altLang="en-US" sz="2800" dirty="0" err="1">
                <a:solidFill>
                  <a:schemeClr val="tx2"/>
                </a:solidFill>
              </a:rPr>
              <a:t>селските</a:t>
            </a:r>
            <a:r>
              <a:rPr lang="ru-RU" altLang="en-US" sz="2800" dirty="0">
                <a:solidFill>
                  <a:schemeClr val="tx2"/>
                </a:solidFill>
              </a:rPr>
              <a:t> </a:t>
            </a:r>
            <a:r>
              <a:rPr lang="ru-RU" altLang="en-US" sz="2800" dirty="0" err="1">
                <a:solidFill>
                  <a:schemeClr val="tx2"/>
                </a:solidFill>
              </a:rPr>
              <a:t>региони</a:t>
            </a:r>
            <a:r>
              <a:rPr lang="ru-RU" altLang="en-US" sz="2800" dirty="0">
                <a:solidFill>
                  <a:schemeClr val="tx2"/>
                </a:solidFill>
              </a:rPr>
              <a:t> (</a:t>
            </a:r>
            <a:r>
              <a:rPr lang="ru-RU" altLang="en-US" sz="2800" dirty="0" err="1">
                <a:solidFill>
                  <a:schemeClr val="tx2"/>
                </a:solidFill>
              </a:rPr>
              <a:t>особено</a:t>
            </a:r>
            <a:r>
              <a:rPr lang="ru-RU" altLang="en-US" sz="2800" dirty="0">
                <a:solidFill>
                  <a:schemeClr val="tx2"/>
                </a:solidFill>
              </a:rPr>
              <a:t> жени);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en-US" sz="2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800" dirty="0" err="1">
                <a:solidFill>
                  <a:schemeClr val="tx2"/>
                </a:solidFill>
              </a:rPr>
              <a:t>заети</a:t>
            </a:r>
            <a:r>
              <a:rPr lang="ru-RU" altLang="en-US" sz="2800" dirty="0">
                <a:solidFill>
                  <a:schemeClr val="tx2"/>
                </a:solidFill>
              </a:rPr>
              <a:t> лица с </a:t>
            </a:r>
            <a:r>
              <a:rPr lang="ru-RU" altLang="en-US" sz="2800" dirty="0" err="1">
                <a:solidFill>
                  <a:schemeClr val="tx2"/>
                </a:solidFill>
              </a:rPr>
              <a:t>ниско</a:t>
            </a:r>
            <a:r>
              <a:rPr lang="ru-RU" altLang="en-US" sz="2800" dirty="0">
                <a:solidFill>
                  <a:schemeClr val="tx2"/>
                </a:solidFill>
              </a:rPr>
              <a:t> </a:t>
            </a:r>
            <a:r>
              <a:rPr lang="ru-RU" altLang="en-US" sz="2800" dirty="0" err="1">
                <a:solidFill>
                  <a:schemeClr val="tx2"/>
                </a:solidFill>
              </a:rPr>
              <a:t>ниво</a:t>
            </a:r>
            <a:r>
              <a:rPr lang="ru-RU" altLang="en-US" sz="2800" dirty="0">
                <a:solidFill>
                  <a:schemeClr val="tx2"/>
                </a:solidFill>
              </a:rPr>
              <a:t> на умения;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en-US" sz="2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800" dirty="0" err="1">
                <a:solidFill>
                  <a:schemeClr val="tx2"/>
                </a:solidFill>
              </a:rPr>
              <a:t>възрастни</a:t>
            </a:r>
            <a:r>
              <a:rPr lang="ru-RU" altLang="en-US" sz="2800" dirty="0">
                <a:solidFill>
                  <a:schemeClr val="tx2"/>
                </a:solidFill>
              </a:rPr>
              <a:t>, </a:t>
            </a:r>
            <a:r>
              <a:rPr lang="ru-RU" altLang="en-US" sz="2800" dirty="0" err="1">
                <a:solidFill>
                  <a:schemeClr val="tx2"/>
                </a:solidFill>
              </a:rPr>
              <a:t>отпаднали</a:t>
            </a:r>
            <a:r>
              <a:rPr lang="ru-RU" altLang="en-US" sz="2800" dirty="0">
                <a:solidFill>
                  <a:schemeClr val="tx2"/>
                </a:solidFill>
              </a:rPr>
              <a:t> от </a:t>
            </a:r>
            <a:r>
              <a:rPr lang="ru-RU" altLang="en-US" sz="2800" dirty="0" err="1">
                <a:solidFill>
                  <a:schemeClr val="tx2"/>
                </a:solidFill>
              </a:rPr>
              <a:t>образователната</a:t>
            </a:r>
            <a:r>
              <a:rPr lang="ru-RU" altLang="en-US" sz="2800" dirty="0">
                <a:solidFill>
                  <a:schemeClr val="tx2"/>
                </a:solidFill>
              </a:rPr>
              <a:t> система;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en-US" sz="2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800" dirty="0">
                <a:solidFill>
                  <a:schemeClr val="tx2"/>
                </a:solidFill>
              </a:rPr>
              <a:t>родители;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en-US" sz="2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800" dirty="0">
                <a:solidFill>
                  <a:schemeClr val="tx2"/>
                </a:solidFill>
              </a:rPr>
              <a:t>лица в </a:t>
            </a:r>
            <a:r>
              <a:rPr lang="ru-RU" altLang="en-US" sz="2800" dirty="0" err="1">
                <a:solidFill>
                  <a:schemeClr val="tx2"/>
                </a:solidFill>
              </a:rPr>
              <a:t>неравностойно</a:t>
            </a:r>
            <a:r>
              <a:rPr lang="ru-RU" altLang="en-US" sz="2800" dirty="0">
                <a:solidFill>
                  <a:schemeClr val="tx2"/>
                </a:solidFill>
              </a:rPr>
              <a:t> положение (</a:t>
            </a:r>
            <a:r>
              <a:rPr lang="ru-RU" altLang="en-US" sz="2800" dirty="0" err="1">
                <a:solidFill>
                  <a:schemeClr val="tx2"/>
                </a:solidFill>
              </a:rPr>
              <a:t>роми</a:t>
            </a:r>
            <a:r>
              <a:rPr lang="ru-RU" altLang="en-US" sz="2800" dirty="0">
                <a:solidFill>
                  <a:schemeClr val="tx2"/>
                </a:solidFill>
              </a:rPr>
              <a:t>, </a:t>
            </a:r>
            <a:r>
              <a:rPr lang="ru-RU" altLang="en-US" sz="2800" dirty="0" err="1">
                <a:solidFill>
                  <a:schemeClr val="tx2"/>
                </a:solidFill>
              </a:rPr>
              <a:t>мигранти</a:t>
            </a:r>
            <a:r>
              <a:rPr lang="ru-RU" altLang="en-US" sz="2800" dirty="0">
                <a:solidFill>
                  <a:schemeClr val="tx2"/>
                </a:solidFill>
              </a:rPr>
              <a:t>, хора </a:t>
            </a:r>
            <a:r>
              <a:rPr lang="ru-RU" altLang="en-US" sz="2800" dirty="0" smtClean="0">
                <a:solidFill>
                  <a:schemeClr val="tx2"/>
                </a:solidFill>
              </a:rPr>
              <a:t>с </a:t>
            </a:r>
            <a:r>
              <a:rPr lang="ru-RU" altLang="en-US" sz="2800" dirty="0" err="1" smtClean="0">
                <a:solidFill>
                  <a:schemeClr val="tx2"/>
                </a:solidFill>
              </a:rPr>
              <a:t>увреждания</a:t>
            </a:r>
            <a:r>
              <a:rPr lang="ru-RU" altLang="en-US" sz="2800" dirty="0">
                <a:solidFill>
                  <a:schemeClr val="tx2"/>
                </a:solidFill>
              </a:rPr>
              <a:t>, лица 45/50+) ………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altLang="en-US" sz="2300" b="1" kern="0" dirty="0" smtClean="0">
                <a:solidFill>
                  <a:prstClr val="black"/>
                </a:solidFill>
                <a:latin typeface="Arial"/>
              </a:rPr>
              <a:t>ОПРЕДЕЛЯНЕ НА ПОТЕНЦИАЛНИТЕ ЦЕЛЕВИ ГРУПИ</a:t>
            </a:r>
            <a:endParaRPr kumimoji="0" lang="bg-BG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509609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None/>
            </a:pP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Повишаването на уменията следва един прост замисъл от три стъпки, които винаги могат да бъдат адаптирани към конкретното положение на всяко лице: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оценяване на притежаваните умения, вкл. валидиране на умения, придобити чрез </a:t>
            </a:r>
            <a:r>
              <a:rPr lang="ru-RU" sz="2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НОИУ</a:t>
            </a:r>
            <a:endParaRPr lang="ru-RU" sz="2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предложение за образование и обучение, в зависимост от нуждите, определени при оценяването (за мигранти това включва езикови обучения и подходяща подготовка за обучение</a:t>
            </a:r>
            <a:r>
              <a:rPr lang="ru-RU" sz="2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валидиране </a:t>
            </a:r>
            <a:r>
              <a:rPr lang="ru-RU" sz="2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признаване на придобитите по време на обучението знания, умения и компетентности, вкл. обучение чрез работа и поощряване на тяхното сертифициране с цел придобиване на </a:t>
            </a:r>
            <a:r>
              <a:rPr lang="ru-RU" sz="2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квалификация</a:t>
            </a:r>
            <a:endParaRPr lang="ru-RU" sz="2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400" b="1" kern="0" smtClean="0">
                <a:solidFill>
                  <a:prstClr val="black"/>
                </a:solidFill>
                <a:latin typeface="Arial"/>
              </a:rPr>
              <a:t>СТЪПКИ</a:t>
            </a:r>
            <a:r>
              <a:rPr lang="ru-RU" altLang="en-US" sz="2300" b="1" kern="0">
                <a:solidFill>
                  <a:prstClr val="black"/>
                </a:solidFill>
                <a:latin typeface="Arial"/>
              </a:rPr>
              <a:t/>
            </a:r>
            <a:br>
              <a:rPr lang="ru-RU" altLang="en-US" sz="2300" b="1" kern="0">
                <a:solidFill>
                  <a:prstClr val="black"/>
                </a:solidFill>
                <a:latin typeface="Arial"/>
              </a:rPr>
            </a:br>
            <a:endParaRPr lang="bg-BG" sz="23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2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48" y="1420837"/>
            <a:ext cx="8435280" cy="44644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Предоставяне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възможност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възрастните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от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целевите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групи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да се подложат на оценка, т.е. да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бъдат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установени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съществуващите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умения и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потребностите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от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тяхното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повишаване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Прилагане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нискоквалифицираните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възрастни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националната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система за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валидиране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 цел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установяване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документиране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оценяване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и/или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удостоверяване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съществуващите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умения </a:t>
            </a: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400" b="1" kern="0" smtClean="0">
                <a:solidFill>
                  <a:prstClr val="black"/>
                </a:solidFill>
                <a:latin typeface="Arial"/>
              </a:rPr>
              <a:t>ОЦЕНКА НА УМЕНИЯТА</a:t>
            </a:r>
            <a:r>
              <a:rPr lang="ru-RU" altLang="en-US" sz="2300" b="1" kern="0">
                <a:solidFill>
                  <a:prstClr val="black"/>
                </a:solidFill>
                <a:latin typeface="Arial"/>
              </a:rPr>
              <a:t/>
            </a:r>
            <a:br>
              <a:rPr lang="ru-RU" altLang="en-US" sz="2300" b="1" kern="0">
                <a:solidFill>
                  <a:prstClr val="black"/>
                </a:solidFill>
                <a:latin typeface="Arial"/>
              </a:rPr>
            </a:br>
            <a:endParaRPr lang="bg-BG" sz="23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76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48" y="1420837"/>
            <a:ext cx="8435280" cy="44644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Осигуряване на предложение за образование и обучение, което съответства на потребностите, установени в рамките на оценката на </a:t>
            </a: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уменията </a:t>
            </a:r>
            <a:r>
              <a:rPr lang="ru-RU" sz="2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(за мигранти това включва езикови обучения и подходяща подготовка за обучение</a:t>
            </a: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Разширено използване на единици резултати от ученето, които могат да бъдат документирани, оценени и валидиране, с цел да се документира напредъкът на обучаваните на различните етапи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endParaRPr lang="ru-RU" sz="240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</a:pPr>
            <a:endParaRPr lang="ru-RU" sz="28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807" y="436331"/>
            <a:ext cx="7155287" cy="98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2400" b="1" kern="0" smtClean="0">
                <a:solidFill>
                  <a:prstClr val="black"/>
                </a:solidFill>
                <a:latin typeface="Arial"/>
              </a:rPr>
              <a:t>ПЕРСОНАЛИЗИРАНИ И ГЪВКАВИ ПРЕДЛОЖЕНИЯ ЗА УЧЕНЕ (1)</a:t>
            </a:r>
            <a:r>
              <a:rPr lang="ru-RU" altLang="en-US" sz="2300" b="1" kern="0">
                <a:solidFill>
                  <a:prstClr val="black"/>
                </a:solidFill>
                <a:latin typeface="Arial"/>
              </a:rPr>
              <a:t/>
            </a:r>
            <a:br>
              <a:rPr lang="ru-RU" altLang="en-US" sz="2300" b="1" kern="0">
                <a:solidFill>
                  <a:prstClr val="black"/>
                </a:solidFill>
                <a:latin typeface="Arial"/>
              </a:rPr>
            </a:br>
            <a:endParaRPr lang="bg-BG" sz="23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76300" cy="6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13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1244</Words>
  <Application>Microsoft Office PowerPoint</Application>
  <PresentationFormat>On-screen Show (4:3)</PresentationFormat>
  <Paragraphs>117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EC Square Sans Pro</vt:lpstr>
      <vt:lpstr>EC Square Sans Pro Medium</vt:lpstr>
      <vt:lpstr>Wingdings</vt:lpstr>
      <vt:lpstr>Office Theme</vt:lpstr>
      <vt:lpstr> Препоръка на Съвета относно повишаване на уменията: нови възможности за възрастните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Дейности на Националния координатор за учене на възрастни в периода</dc:title>
  <dc:creator>Todor J. Hvarchilkov</dc:creator>
  <cp:lastModifiedBy>Zhuliyan N. Gochev</cp:lastModifiedBy>
  <cp:revision>51</cp:revision>
  <cp:lastPrinted>2018-12-04T08:51:22Z</cp:lastPrinted>
  <dcterms:created xsi:type="dcterms:W3CDTF">2014-10-20T10:04:26Z</dcterms:created>
  <dcterms:modified xsi:type="dcterms:W3CDTF">2018-12-04T08:53:05Z</dcterms:modified>
</cp:coreProperties>
</file>