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83" r:id="rId3"/>
    <p:sldId id="284" r:id="rId4"/>
    <p:sldId id="285" r:id="rId5"/>
    <p:sldId id="286" r:id="rId6"/>
    <p:sldId id="287" r:id="rId7"/>
    <p:sldId id="288" r:id="rId8"/>
    <p:sldId id="289" r:id="rId9"/>
    <p:sldId id="293" r:id="rId10"/>
    <p:sldId id="294" r:id="rId11"/>
    <p:sldId id="295" r:id="rId12"/>
    <p:sldId id="296" r:id="rId13"/>
    <p:sldId id="297" r:id="rId14"/>
    <p:sldId id="298" r:id="rId15"/>
    <p:sldId id="290" r:id="rId16"/>
    <p:sldId id="291" r:id="rId17"/>
    <p:sldId id="292" r:id="rId18"/>
    <p:sldId id="280" r:id="rId19"/>
  </p:sldIdLst>
  <p:sldSz cx="9144000" cy="6858000" type="screen4x3"/>
  <p:notesSz cx="6858000" cy="9144000"/>
  <p:defaultTextStyle>
    <a:defPPr>
      <a:defRPr lang="en-US"/>
    </a:defPPr>
    <a:lvl1pPr marL="0" algn="l" defTabSz="9846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92316" algn="l" defTabSz="9846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84634" algn="l" defTabSz="9846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76951" algn="l" defTabSz="9846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69267" algn="l" defTabSz="9846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61585" algn="l" defTabSz="9846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953901" algn="l" defTabSz="9846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446220" algn="l" defTabSz="9846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938536" algn="l" defTabSz="9846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83" autoAdjust="0"/>
  </p:normalViewPr>
  <p:slideViewPr>
    <p:cSldViewPr>
      <p:cViewPr varScale="1">
        <p:scale>
          <a:sx n="86" d="100"/>
          <a:sy n="8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0DDED-8ED6-4570-983E-627CFDC6EF89}" type="datetimeFigureOut">
              <a:rPr lang="bg-BG" smtClean="0"/>
              <a:pPr/>
              <a:t>20.4.2015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1A47B4-550C-4B01-8661-0F6BECBBA287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1534083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8463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492316" algn="l" defTabSz="98463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984634" algn="l" defTabSz="98463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476951" algn="l" defTabSz="98463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969267" algn="l" defTabSz="98463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461585" algn="l" defTabSz="98463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953901" algn="l" defTabSz="98463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446220" algn="l" defTabSz="98463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3938536" algn="l" defTabSz="98463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2130436"/>
            <a:ext cx="7772400" cy="14700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2"/>
            <a:ext cx="6400800" cy="175260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2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84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769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692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61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539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4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385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3FF8B-029E-4786-ACAB-3173603803F6}" type="datetime1">
              <a:rPr lang="en-US" smtClean="0"/>
              <a:pPr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2A77A-E666-4051-92B1-83CDC195A74B}" type="datetime1">
              <a:rPr lang="en-US" smtClean="0"/>
              <a:pPr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1"/>
            <a:ext cx="2057401" cy="58515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1"/>
            <a:ext cx="6019801" cy="585152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B084-D8A3-473A-9AE5-5A10532C2ABA}" type="datetime1">
              <a:rPr lang="en-US" smtClean="0"/>
              <a:pPr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48D08-89E7-48B6-B9AE-1227A4F2C48F}" type="datetime1">
              <a:rPr lang="en-US" smtClean="0"/>
              <a:pPr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7"/>
            <a:ext cx="7772400" cy="1362075"/>
          </a:xfr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9"/>
            <a:ext cx="7772400" cy="1500188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9231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8463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769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96926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4615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95390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4462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93853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BECB6-7C96-4F58-B675-508D6BF607C9}" type="datetime1">
              <a:rPr lang="en-US" smtClean="0"/>
              <a:pPr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1" cy="4525964"/>
          </a:xfrm>
        </p:spPr>
        <p:txBody>
          <a:bodyPr/>
          <a:lstStyle>
            <a:lvl1pPr>
              <a:defRPr sz="31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600204"/>
            <a:ext cx="4038601" cy="4525964"/>
          </a:xfrm>
        </p:spPr>
        <p:txBody>
          <a:bodyPr/>
          <a:lstStyle>
            <a:lvl1pPr>
              <a:defRPr sz="31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84FF6-5AFF-4648-9EE5-182B3F1B1C19}" type="datetime1">
              <a:rPr lang="en-US" smtClean="0"/>
              <a:pPr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9"/>
            <a:ext cx="4040188" cy="639765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92316" indent="0">
              <a:buNone/>
              <a:defRPr sz="2100" b="1"/>
            </a:lvl2pPr>
            <a:lvl3pPr marL="984634" indent="0">
              <a:buNone/>
              <a:defRPr sz="1900" b="1"/>
            </a:lvl3pPr>
            <a:lvl4pPr marL="1476951" indent="0">
              <a:buNone/>
              <a:defRPr sz="1700" b="1"/>
            </a:lvl4pPr>
            <a:lvl5pPr marL="1969267" indent="0">
              <a:buNone/>
              <a:defRPr sz="1700" b="1"/>
            </a:lvl5pPr>
            <a:lvl6pPr marL="2461585" indent="0">
              <a:buNone/>
              <a:defRPr sz="1700" b="1"/>
            </a:lvl6pPr>
            <a:lvl7pPr marL="2953901" indent="0">
              <a:buNone/>
              <a:defRPr sz="1700" b="1"/>
            </a:lvl7pPr>
            <a:lvl8pPr marL="3446220" indent="0">
              <a:buNone/>
              <a:defRPr sz="1700" b="1"/>
            </a:lvl8pPr>
            <a:lvl9pPr marL="3938536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85"/>
            <a:ext cx="4040188" cy="3951285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9"/>
            <a:ext cx="4041775" cy="639765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92316" indent="0">
              <a:buNone/>
              <a:defRPr sz="2100" b="1"/>
            </a:lvl2pPr>
            <a:lvl3pPr marL="984634" indent="0">
              <a:buNone/>
              <a:defRPr sz="1900" b="1"/>
            </a:lvl3pPr>
            <a:lvl4pPr marL="1476951" indent="0">
              <a:buNone/>
              <a:defRPr sz="1700" b="1"/>
            </a:lvl4pPr>
            <a:lvl5pPr marL="1969267" indent="0">
              <a:buNone/>
              <a:defRPr sz="1700" b="1"/>
            </a:lvl5pPr>
            <a:lvl6pPr marL="2461585" indent="0">
              <a:buNone/>
              <a:defRPr sz="1700" b="1"/>
            </a:lvl6pPr>
            <a:lvl7pPr marL="2953901" indent="0">
              <a:buNone/>
              <a:defRPr sz="1700" b="1"/>
            </a:lvl7pPr>
            <a:lvl8pPr marL="3446220" indent="0">
              <a:buNone/>
              <a:defRPr sz="1700" b="1"/>
            </a:lvl8pPr>
            <a:lvl9pPr marL="3938536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85"/>
            <a:ext cx="4041775" cy="3951285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A950D-7677-42E1-8B53-33E7A74A59EA}" type="datetime1">
              <a:rPr lang="en-US" smtClean="0"/>
              <a:pPr/>
              <a:t>4/20/2015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78931-EEF3-4F18-A1A4-14EE6E0750E7}" type="datetime1">
              <a:rPr lang="en-US" smtClean="0"/>
              <a:pPr/>
              <a:t>4/20/2015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CFF8-E5E8-40F2-B20C-3FF85DC0FDFB}" type="datetime1">
              <a:rPr lang="en-US" smtClean="0"/>
              <a:pPr/>
              <a:t>4/20/2015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7" y="273052"/>
            <a:ext cx="3008312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5" y="273059"/>
            <a:ext cx="5111751" cy="5853112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7" y="1435111"/>
            <a:ext cx="3008312" cy="4691063"/>
          </a:xfrm>
        </p:spPr>
        <p:txBody>
          <a:bodyPr/>
          <a:lstStyle>
            <a:lvl1pPr marL="0" indent="0">
              <a:buNone/>
              <a:defRPr sz="1600"/>
            </a:lvl1pPr>
            <a:lvl2pPr marL="492316" indent="0">
              <a:buNone/>
              <a:defRPr sz="1400"/>
            </a:lvl2pPr>
            <a:lvl3pPr marL="984634" indent="0">
              <a:buNone/>
              <a:defRPr sz="1200"/>
            </a:lvl3pPr>
            <a:lvl4pPr marL="1476951" indent="0">
              <a:buNone/>
              <a:defRPr sz="1000"/>
            </a:lvl4pPr>
            <a:lvl5pPr marL="1969267" indent="0">
              <a:buNone/>
              <a:defRPr sz="1000"/>
            </a:lvl5pPr>
            <a:lvl6pPr marL="2461585" indent="0">
              <a:buNone/>
              <a:defRPr sz="1000"/>
            </a:lvl6pPr>
            <a:lvl7pPr marL="2953901" indent="0">
              <a:buNone/>
              <a:defRPr sz="1000"/>
            </a:lvl7pPr>
            <a:lvl8pPr marL="3446220" indent="0">
              <a:buNone/>
              <a:defRPr sz="1000"/>
            </a:lvl8pPr>
            <a:lvl9pPr marL="3938536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23A-4184-453E-8864-AD923D056D9B}" type="datetime1">
              <a:rPr lang="en-US" smtClean="0"/>
              <a:pPr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4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4"/>
            <a:ext cx="5486400" cy="4114800"/>
          </a:xfrm>
        </p:spPr>
        <p:txBody>
          <a:bodyPr/>
          <a:lstStyle>
            <a:lvl1pPr marL="0" indent="0">
              <a:buNone/>
              <a:defRPr sz="3500"/>
            </a:lvl1pPr>
            <a:lvl2pPr marL="492316" indent="0">
              <a:buNone/>
              <a:defRPr sz="3100"/>
            </a:lvl2pPr>
            <a:lvl3pPr marL="984634" indent="0">
              <a:buNone/>
              <a:defRPr sz="2500"/>
            </a:lvl3pPr>
            <a:lvl4pPr marL="1476951" indent="0">
              <a:buNone/>
              <a:defRPr sz="2100"/>
            </a:lvl4pPr>
            <a:lvl5pPr marL="1969267" indent="0">
              <a:buNone/>
              <a:defRPr sz="2100"/>
            </a:lvl5pPr>
            <a:lvl6pPr marL="2461585" indent="0">
              <a:buNone/>
              <a:defRPr sz="2100"/>
            </a:lvl6pPr>
            <a:lvl7pPr marL="2953901" indent="0">
              <a:buNone/>
              <a:defRPr sz="2100"/>
            </a:lvl7pPr>
            <a:lvl8pPr marL="3446220" indent="0">
              <a:buNone/>
              <a:defRPr sz="2100"/>
            </a:lvl8pPr>
            <a:lvl9pPr marL="3938536" indent="0">
              <a:buNone/>
              <a:defRPr sz="2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6"/>
            <a:ext cx="5486400" cy="804863"/>
          </a:xfrm>
        </p:spPr>
        <p:txBody>
          <a:bodyPr/>
          <a:lstStyle>
            <a:lvl1pPr marL="0" indent="0">
              <a:buNone/>
              <a:defRPr sz="1600"/>
            </a:lvl1pPr>
            <a:lvl2pPr marL="492316" indent="0">
              <a:buNone/>
              <a:defRPr sz="1400"/>
            </a:lvl2pPr>
            <a:lvl3pPr marL="984634" indent="0">
              <a:buNone/>
              <a:defRPr sz="1200"/>
            </a:lvl3pPr>
            <a:lvl4pPr marL="1476951" indent="0">
              <a:buNone/>
              <a:defRPr sz="1000"/>
            </a:lvl4pPr>
            <a:lvl5pPr marL="1969267" indent="0">
              <a:buNone/>
              <a:defRPr sz="1000"/>
            </a:lvl5pPr>
            <a:lvl6pPr marL="2461585" indent="0">
              <a:buNone/>
              <a:defRPr sz="1000"/>
            </a:lvl6pPr>
            <a:lvl7pPr marL="2953901" indent="0">
              <a:buNone/>
              <a:defRPr sz="1000"/>
            </a:lvl7pPr>
            <a:lvl8pPr marL="3446220" indent="0">
              <a:buNone/>
              <a:defRPr sz="1000"/>
            </a:lvl8pPr>
            <a:lvl9pPr marL="3938536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B4CA9-260B-48EA-ACCA-649C61F55C0D}" type="datetime1">
              <a:rPr lang="en-US" smtClean="0"/>
              <a:pPr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45"/>
            <a:ext cx="8229600" cy="1143001"/>
          </a:xfrm>
          <a:prstGeom prst="rect">
            <a:avLst/>
          </a:prstGeom>
        </p:spPr>
        <p:txBody>
          <a:bodyPr vert="horz" lIns="98462" tIns="49232" rIns="98462" bIns="4923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4"/>
          </a:xfrm>
          <a:prstGeom prst="rect">
            <a:avLst/>
          </a:prstGeom>
        </p:spPr>
        <p:txBody>
          <a:bodyPr vert="horz" lIns="98462" tIns="49232" rIns="98462" bIns="4923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3"/>
          </a:xfrm>
          <a:prstGeom prst="rect">
            <a:avLst/>
          </a:prstGeom>
        </p:spPr>
        <p:txBody>
          <a:bodyPr vert="horz" lIns="98462" tIns="49232" rIns="98462" bIns="49232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2F2DC-1863-4EB7-9F34-010A4B5E9F1D}" type="datetime1">
              <a:rPr lang="en-US" smtClean="0"/>
              <a:pPr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1" y="6356364"/>
            <a:ext cx="2895600" cy="365123"/>
          </a:xfrm>
          <a:prstGeom prst="rect">
            <a:avLst/>
          </a:prstGeom>
        </p:spPr>
        <p:txBody>
          <a:bodyPr vert="horz" lIns="98462" tIns="49232" rIns="98462" bIns="49232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3"/>
          </a:xfrm>
          <a:prstGeom prst="rect">
            <a:avLst/>
          </a:prstGeom>
        </p:spPr>
        <p:txBody>
          <a:bodyPr vert="horz" lIns="98462" tIns="49232" rIns="98462" bIns="49232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84634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9238" indent="-369238" algn="l" defTabSz="984634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0016" indent="-307697" algn="l" defTabSz="984634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30792" indent="-246159" algn="l" defTabSz="98463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723110" indent="-246159" algn="l" defTabSz="984634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215426" indent="-246159" algn="l" defTabSz="984634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07742" indent="-246159" algn="l" defTabSz="98463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060" indent="-246159" algn="l" defTabSz="98463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92377" indent="-246159" algn="l" defTabSz="98463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84695" indent="-246159" algn="l" defTabSz="98463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846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92316" algn="l" defTabSz="9846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84634" algn="l" defTabSz="9846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76951" algn="l" defTabSz="9846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69267" algn="l" defTabSz="9846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61585" algn="l" defTabSz="9846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53901" algn="l" defTabSz="9846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46220" algn="l" defTabSz="9846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38536" algn="l" defTabSz="9846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PROJECT_LLL\Letterhead\Заглавни вкл. финални варианти\фон на заглавн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81200"/>
            <a:ext cx="9144000" cy="4876800"/>
          </a:xfrm>
          <a:prstGeom prst="rect">
            <a:avLst/>
          </a:prstGeom>
          <a:noFill/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51520" y="6019805"/>
            <a:ext cx="8640960" cy="591868"/>
          </a:xfrm>
          <a:prstGeom prst="rect">
            <a:avLst/>
          </a:prstGeom>
          <a:noFill/>
        </p:spPr>
        <p:txBody>
          <a:bodyPr wrap="square" lIns="98462" tIns="49232" rIns="98462" bIns="49232" rtlCol="0">
            <a:spAutoFit/>
          </a:bodyPr>
          <a:lstStyle/>
          <a:p>
            <a:pPr algn="ctr"/>
            <a:r>
              <a:rPr lang="bg-BG" sz="3200" b="1" dirty="0">
                <a:solidFill>
                  <a:schemeClr val="bg1"/>
                </a:solidFill>
                <a:cs typeface="Times New Roman" pitchFamily="18" charset="0"/>
              </a:rPr>
              <a:t>град Пловдив, 2 и 3 април 2015 г.</a:t>
            </a:r>
          </a:p>
        </p:txBody>
      </p:sp>
      <p:pic>
        <p:nvPicPr>
          <p:cNvPr id="11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" y="0"/>
            <a:ext cx="23241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Картина 5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72331" y="5"/>
            <a:ext cx="19716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29901" y="955"/>
            <a:ext cx="684213" cy="67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2814915" y="692722"/>
            <a:ext cx="3514178" cy="468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8462" tIns="49232" rIns="98462" bIns="49232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bg-BG" altLang="bg-BG" sz="1200" b="1" dirty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„Националните координатори в изпълнение на</a:t>
            </a:r>
            <a:endParaRPr lang="bg-BG" altLang="bg-BG" sz="1200" dirty="0">
              <a:latin typeface="Times New Roman" pitchFamily="18" charset="0"/>
              <a:ea typeface="PMingLiU" pitchFamily="18" charset="-120"/>
              <a:cs typeface="Times New Roman" pitchFamily="18" charset="0"/>
            </a:endParaRPr>
          </a:p>
          <a:p>
            <a:pPr algn="ctr"/>
            <a:r>
              <a:rPr lang="bg-BG" altLang="bg-BG" sz="1200" b="1" dirty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Европейската програма за учене на възрастни”</a:t>
            </a:r>
            <a:endParaRPr lang="bg-BG" altLang="bg-BG" sz="1200" dirty="0">
              <a:latin typeface="Times New Roman" pitchFamily="18" charset="0"/>
              <a:ea typeface="PMingLiU" pitchFamily="18" charset="-120"/>
              <a:cs typeface="Times New Roman" pitchFamily="18" charset="0"/>
            </a:endParaRPr>
          </a:p>
        </p:txBody>
      </p:sp>
      <p:sp>
        <p:nvSpPr>
          <p:cNvPr id="15" name="Title 3"/>
          <p:cNvSpPr txBox="1">
            <a:spLocks/>
          </p:cNvSpPr>
          <p:nvPr/>
        </p:nvSpPr>
        <p:spPr>
          <a:xfrm>
            <a:off x="251520" y="1295401"/>
            <a:ext cx="8640960" cy="2819402"/>
          </a:xfrm>
          <a:prstGeom prst="rect">
            <a:avLst/>
          </a:prstGeom>
        </p:spPr>
        <p:txBody>
          <a:bodyPr vert="horz" lIns="98462" tIns="49232" rIns="98462" bIns="49232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z="3200" b="1" dirty="0">
                <a:solidFill>
                  <a:schemeClr val="accent5">
                    <a:lumMod val="50000"/>
                  </a:schemeClr>
                </a:solidFill>
              </a:rPr>
              <a:t>Общ план за бъдещи действия за изпълнение на Европейската програма за учене на </a:t>
            </a: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</a:rPr>
              <a:t>възрастни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</a:rPr>
              <a:t>през </a:t>
            </a:r>
            <a:r>
              <a:rPr lang="bg-BG" sz="3200" b="1" dirty="0">
                <a:solidFill>
                  <a:schemeClr val="accent5">
                    <a:lumMod val="50000"/>
                  </a:schemeClr>
                </a:solidFill>
              </a:rPr>
              <a:t>периода 2015-2017 г.</a:t>
            </a:r>
            <a:r>
              <a:rPr lang="bg-BG" sz="3200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bg-BG" sz="32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bg-BG" sz="3200" dirty="0">
                <a:solidFill>
                  <a:schemeClr val="accent5">
                    <a:lumMod val="50000"/>
                  </a:schemeClr>
                </a:solidFill>
              </a:rPr>
              <a:t>(обсъждане)</a:t>
            </a:r>
            <a:endParaRPr lang="bg-BG" sz="3200" b="1" dirty="0">
              <a:solidFill>
                <a:schemeClr val="accent5">
                  <a:lumMod val="50000"/>
                </a:schemeClr>
              </a:solidFill>
              <a:latin typeface="+mn-lt"/>
              <a:ea typeface="+mn-ea"/>
              <a:cs typeface="Times New Roman" pitchFamily="18" charset="0"/>
            </a:endParaRPr>
          </a:p>
        </p:txBody>
      </p:sp>
      <p:sp>
        <p:nvSpPr>
          <p:cNvPr id="17" name="Content Placeholder 4"/>
          <p:cNvSpPr txBox="1">
            <a:spLocks/>
          </p:cNvSpPr>
          <p:nvPr/>
        </p:nvSpPr>
        <p:spPr>
          <a:xfrm>
            <a:off x="251520" y="4114802"/>
            <a:ext cx="8640960" cy="1447801"/>
          </a:xfrm>
          <a:prstGeom prst="rect">
            <a:avLst/>
          </a:prstGeom>
        </p:spPr>
        <p:txBody>
          <a:bodyPr vert="horz" lIns="98462" tIns="49232" rIns="98462" bIns="49232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bg-BG" sz="2800" b="1" dirty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„Ролята на областните координатори </a:t>
            </a:r>
          </a:p>
          <a:p>
            <a:pPr>
              <a:spcBef>
                <a:spcPct val="0"/>
              </a:spcBef>
            </a:pPr>
            <a:r>
              <a:rPr lang="bg-BG" sz="2800" b="1" dirty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за образование и обучение на възрастни в България“</a:t>
            </a:r>
          </a:p>
          <a:p>
            <a:pPr>
              <a:spcBef>
                <a:spcPct val="0"/>
              </a:spcBef>
            </a:pPr>
            <a:r>
              <a:rPr lang="bg-BG" sz="2800" b="1" dirty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Семинар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59793" y="955"/>
            <a:ext cx="684213" cy="67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268761"/>
          </a:xfrm>
        </p:spPr>
        <p:txBody>
          <a:bodyPr>
            <a:noAutofit/>
          </a:bodyPr>
          <a:lstStyle/>
          <a:p>
            <a:r>
              <a:rPr lang="bg-BG" sz="3200" b="1" dirty="0">
                <a:solidFill>
                  <a:schemeClr val="accent5">
                    <a:lumMod val="50000"/>
                  </a:schemeClr>
                </a:solidFill>
              </a:rPr>
              <a:t>Основни дейности през периода 2015-2017 г</a:t>
            </a: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br>
              <a:rPr lang="bg-BG" sz="32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</a:rPr>
              <a:t>( 2 )</a:t>
            </a:r>
            <a:endParaRPr lang="bg-BG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1268767"/>
            <a:ext cx="8640960" cy="5040563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bg-BG" sz="2400" b="1" dirty="0" smtClean="0">
                <a:solidFill>
                  <a:schemeClr val="accent5">
                    <a:lumMod val="75000"/>
                  </a:schemeClr>
                </a:solidFill>
              </a:rPr>
              <a:t>Как биха могли да се подобрят основните </a:t>
            </a:r>
            <a:r>
              <a:rPr lang="bg-BG" sz="2400" b="1" dirty="0">
                <a:solidFill>
                  <a:schemeClr val="accent5">
                    <a:lumMod val="75000"/>
                  </a:schemeClr>
                </a:solidFill>
              </a:rPr>
              <a:t>умения на </a:t>
            </a:r>
            <a:r>
              <a:rPr lang="bg-BG" sz="2400" b="1" dirty="0" smtClean="0">
                <a:solidFill>
                  <a:schemeClr val="accent5">
                    <a:lumMod val="75000"/>
                  </a:schemeClr>
                </a:solidFill>
              </a:rPr>
              <a:t>възрастните</a:t>
            </a:r>
            <a:r>
              <a:rPr lang="bg-BG" sz="2400" b="1" dirty="0">
                <a:solidFill>
                  <a:schemeClr val="accent5">
                    <a:lumMod val="75000"/>
                  </a:schemeClr>
                </a:solidFill>
              </a:rPr>
              <a:t>?</a:t>
            </a:r>
            <a:endParaRPr lang="bg-BG" sz="24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182563" indent="-182563" algn="just"/>
            <a:r>
              <a:rPr lang="bg-BG" sz="2400" dirty="0" smtClean="0">
                <a:solidFill>
                  <a:schemeClr val="accent5">
                    <a:lumMod val="75000"/>
                  </a:schemeClr>
                </a:solidFill>
              </a:rPr>
              <a:t>Подобряване на уменията по писане, смятане и дигитални умения за конкретна подгрупа възрастни с такива потребности;</a:t>
            </a:r>
            <a:endParaRPr lang="bg-BG" sz="2400" dirty="0">
              <a:solidFill>
                <a:schemeClr val="accent5">
                  <a:lumMod val="75000"/>
                </a:schemeClr>
              </a:solidFill>
            </a:endParaRPr>
          </a:p>
          <a:p>
            <a:pPr marL="182563" indent="-182563" algn="just"/>
            <a:r>
              <a:rPr lang="bg-BG" sz="2400" dirty="0" smtClean="0">
                <a:solidFill>
                  <a:schemeClr val="accent5">
                    <a:lumMod val="75000"/>
                  </a:schemeClr>
                </a:solidFill>
              </a:rPr>
              <a:t>Създаване на възможности за „Втори шанс“, </a:t>
            </a:r>
            <a:r>
              <a:rPr lang="bg-BG" sz="2400" dirty="0">
                <a:solidFill>
                  <a:schemeClr val="accent5">
                    <a:lumMod val="75000"/>
                  </a:schemeClr>
                </a:solidFill>
              </a:rPr>
              <a:t>водещи до призната степен </a:t>
            </a:r>
            <a:r>
              <a:rPr lang="bg-BG" sz="2400" dirty="0" smtClean="0">
                <a:solidFill>
                  <a:schemeClr val="accent5">
                    <a:lumMod val="75000"/>
                  </a:schemeClr>
                </a:solidFill>
              </a:rPr>
              <a:t>на квалификация (ЕКР/НКР)  за възрастни, които не са завършили средно образование;</a:t>
            </a:r>
            <a:endParaRPr lang="bg-BG" sz="2400" dirty="0">
              <a:solidFill>
                <a:schemeClr val="accent5">
                  <a:lumMod val="75000"/>
                </a:schemeClr>
              </a:solidFill>
            </a:endParaRPr>
          </a:p>
          <a:p>
            <a:pPr marL="182563" indent="-182563" algn="just"/>
            <a:r>
              <a:rPr lang="bg-BG" sz="2400" dirty="0" smtClean="0">
                <a:solidFill>
                  <a:schemeClr val="accent5">
                    <a:lumMod val="75000"/>
                  </a:schemeClr>
                </a:solidFill>
              </a:rPr>
              <a:t>Повишаване на обществената информираност за ползите от ученето на по-късен етап от живота, вкл. и прилагане на ефективни стратегии за оценка на настоящите равнища на информиране и мотивиране сред потенциалните учащи.</a:t>
            </a:r>
            <a:endParaRPr lang="bg-BG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950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59793" y="955"/>
            <a:ext cx="684213" cy="67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268761"/>
          </a:xfrm>
        </p:spPr>
        <p:txBody>
          <a:bodyPr>
            <a:noAutofit/>
          </a:bodyPr>
          <a:lstStyle/>
          <a:p>
            <a:r>
              <a:rPr lang="bg-BG" sz="3200" b="1" dirty="0">
                <a:solidFill>
                  <a:schemeClr val="accent5">
                    <a:lumMod val="50000"/>
                  </a:schemeClr>
                </a:solidFill>
              </a:rPr>
              <a:t>Основни дейности през периода 2015-2017 г</a:t>
            </a: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br>
              <a:rPr lang="bg-BG" sz="32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</a:rPr>
              <a:t>( 3 )</a:t>
            </a:r>
            <a:endParaRPr lang="bg-BG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1268767"/>
            <a:ext cx="8640960" cy="5040563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bg-BG" sz="2400" b="1" dirty="0" smtClean="0">
                <a:solidFill>
                  <a:schemeClr val="accent5">
                    <a:lumMod val="75000"/>
                  </a:schemeClr>
                </a:solidFill>
              </a:rPr>
              <a:t>Как можем да ангажираме в по-висока степен работодателите, които предприемат дейности за учене на възрастни?</a:t>
            </a:r>
          </a:p>
          <a:p>
            <a:pPr marL="0" indent="0" algn="just">
              <a:lnSpc>
                <a:spcPct val="110000"/>
              </a:lnSpc>
              <a:buNone/>
            </a:pPr>
            <a:endParaRPr lang="bg-BG" sz="24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182563" indent="-182563" algn="just"/>
            <a:r>
              <a:rPr lang="bg-BG" sz="2400" dirty="0" smtClean="0">
                <a:solidFill>
                  <a:schemeClr val="accent5">
                    <a:lumMod val="75000"/>
                  </a:schemeClr>
                </a:solidFill>
              </a:rPr>
              <a:t>Мерки за ангажиране на по-голям относителен дял работодатели, които предлагат дейности за учене на работното място;</a:t>
            </a:r>
          </a:p>
          <a:p>
            <a:pPr marL="0" indent="0" algn="just">
              <a:buNone/>
            </a:pPr>
            <a:endParaRPr lang="bg-BG" sz="2400" dirty="0">
              <a:solidFill>
                <a:schemeClr val="accent5">
                  <a:lumMod val="75000"/>
                </a:schemeClr>
              </a:solidFill>
            </a:endParaRPr>
          </a:p>
          <a:p>
            <a:pPr marL="182563" indent="-182563" algn="just"/>
            <a:r>
              <a:rPr lang="bg-BG" sz="2400" dirty="0" smtClean="0">
                <a:solidFill>
                  <a:schemeClr val="accent5">
                    <a:lumMod val="75000"/>
                  </a:schemeClr>
                </a:solidFill>
              </a:rPr>
              <a:t>Мерки за групи от работодатели, които са включили придобиването </a:t>
            </a:r>
            <a:r>
              <a:rPr lang="bg-BG" sz="2400" dirty="0">
                <a:solidFill>
                  <a:schemeClr val="accent5">
                    <a:lumMod val="75000"/>
                  </a:schemeClr>
                </a:solidFill>
              </a:rPr>
              <a:t>на основни умения в </a:t>
            </a:r>
            <a:r>
              <a:rPr lang="bg-BG" sz="2400" dirty="0" smtClean="0">
                <a:solidFill>
                  <a:schemeClr val="accent5">
                    <a:lumMod val="75000"/>
                  </a:schemeClr>
                </a:solidFill>
              </a:rPr>
              <a:t>дейности за учене </a:t>
            </a:r>
            <a:r>
              <a:rPr lang="bg-BG" sz="2400" dirty="0">
                <a:solidFill>
                  <a:schemeClr val="accent5">
                    <a:lumMod val="75000"/>
                  </a:schemeClr>
                </a:solidFill>
              </a:rPr>
              <a:t>на работното място.</a:t>
            </a:r>
          </a:p>
          <a:p>
            <a:pPr marL="182563" indent="-182563" algn="just">
              <a:lnSpc>
                <a:spcPct val="110000"/>
              </a:lnSpc>
              <a:buFont typeface="+mj-lt"/>
              <a:buAutoNum type="arabicPeriod"/>
            </a:pPr>
            <a:endParaRPr lang="bg-BG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484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59793" y="955"/>
            <a:ext cx="684213" cy="67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268761"/>
          </a:xfrm>
        </p:spPr>
        <p:txBody>
          <a:bodyPr>
            <a:noAutofit/>
          </a:bodyPr>
          <a:lstStyle/>
          <a:p>
            <a:r>
              <a:rPr lang="bg-BG" sz="3200" b="1" dirty="0">
                <a:solidFill>
                  <a:schemeClr val="accent5">
                    <a:lumMod val="50000"/>
                  </a:schemeClr>
                </a:solidFill>
              </a:rPr>
              <a:t>Основни дейности през периода 2015-2017 г</a:t>
            </a: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br>
              <a:rPr lang="bg-BG" sz="32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</a:rPr>
              <a:t>( 4 )</a:t>
            </a:r>
            <a:endParaRPr lang="bg-BG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1268767"/>
            <a:ext cx="8640960" cy="5040563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bg-BG" sz="2400" b="1" dirty="0" smtClean="0">
                <a:solidFill>
                  <a:schemeClr val="accent5">
                    <a:lumMod val="75000"/>
                  </a:schemeClr>
                </a:solidFill>
              </a:rPr>
              <a:t>Как можем да осигуряваме </a:t>
            </a:r>
            <a:r>
              <a:rPr lang="bg-BG" sz="2400" b="1" dirty="0">
                <a:solidFill>
                  <a:schemeClr val="accent5">
                    <a:lumMod val="75000"/>
                  </a:schemeClr>
                </a:solidFill>
              </a:rPr>
              <a:t>качество на ученето на </a:t>
            </a:r>
            <a:r>
              <a:rPr lang="bg-BG" sz="2400" b="1" dirty="0" smtClean="0">
                <a:solidFill>
                  <a:schemeClr val="accent5">
                    <a:lumMod val="75000"/>
                  </a:schemeClr>
                </a:solidFill>
              </a:rPr>
              <a:t>възрастни?</a:t>
            </a:r>
          </a:p>
          <a:p>
            <a:pPr marL="0" indent="0" algn="just">
              <a:lnSpc>
                <a:spcPct val="110000"/>
              </a:lnSpc>
              <a:buNone/>
            </a:pPr>
            <a:endParaRPr lang="bg-BG" sz="24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just"/>
            <a:r>
              <a:rPr lang="bg-BG" sz="2400" dirty="0" smtClean="0">
                <a:solidFill>
                  <a:schemeClr val="accent5">
                    <a:lumMod val="75000"/>
                  </a:schemeClr>
                </a:solidFill>
              </a:rPr>
              <a:t>Осигуряване </a:t>
            </a:r>
            <a:r>
              <a:rPr lang="bg-BG" sz="2400" dirty="0">
                <a:solidFill>
                  <a:schemeClr val="accent5">
                    <a:lumMod val="75000"/>
                  </a:schemeClr>
                </a:solidFill>
              </a:rPr>
              <a:t>на качеството, </a:t>
            </a:r>
            <a:r>
              <a:rPr lang="bg-BG" sz="2400" dirty="0" smtClean="0">
                <a:solidFill>
                  <a:schemeClr val="accent5">
                    <a:lumMod val="75000"/>
                  </a:schemeClr>
                </a:solidFill>
              </a:rPr>
              <a:t>вкл. </a:t>
            </a:r>
            <a:r>
              <a:rPr lang="bg-BG" sz="2400" dirty="0">
                <a:solidFill>
                  <a:schemeClr val="accent5">
                    <a:lumMod val="75000"/>
                  </a:schemeClr>
                </a:solidFill>
              </a:rPr>
              <a:t>мониторинг и оценка на въздействието, </a:t>
            </a:r>
            <a:r>
              <a:rPr lang="bg-BG" sz="2400" dirty="0" smtClean="0">
                <a:solidFill>
                  <a:schemeClr val="accent5">
                    <a:lumMod val="75000"/>
                  </a:schemeClr>
                </a:solidFill>
              </a:rPr>
              <a:t>в сектора за учене на възрастни;</a:t>
            </a:r>
          </a:p>
          <a:p>
            <a:pPr marL="0" indent="0" algn="just">
              <a:buNone/>
            </a:pPr>
            <a:endParaRPr lang="bg-BG" sz="2400" dirty="0">
              <a:solidFill>
                <a:schemeClr val="accent5">
                  <a:lumMod val="75000"/>
                </a:schemeClr>
              </a:solidFill>
            </a:endParaRPr>
          </a:p>
          <a:p>
            <a:pPr algn="just"/>
            <a:r>
              <a:rPr lang="bg-BG" sz="2400" dirty="0" smtClean="0">
                <a:solidFill>
                  <a:schemeClr val="accent5">
                    <a:lumMod val="75000"/>
                  </a:schemeClr>
                </a:solidFill>
              </a:rPr>
              <a:t>Оценка </a:t>
            </a:r>
            <a:r>
              <a:rPr lang="bg-BG" sz="2400" dirty="0">
                <a:solidFill>
                  <a:schemeClr val="accent5">
                    <a:lumMod val="75000"/>
                  </a:schemeClr>
                </a:solidFill>
              </a:rPr>
              <a:t>и повишаване на </a:t>
            </a:r>
            <a:r>
              <a:rPr lang="bg-BG" sz="2400" dirty="0" smtClean="0">
                <a:solidFill>
                  <a:schemeClr val="accent5">
                    <a:lumMod val="75000"/>
                  </a:schemeClr>
                </a:solidFill>
              </a:rPr>
              <a:t>компетентностите </a:t>
            </a:r>
            <a:r>
              <a:rPr lang="bg-BG" sz="2400" dirty="0">
                <a:solidFill>
                  <a:schemeClr val="accent5">
                    <a:lumMod val="75000"/>
                  </a:schemeClr>
                </a:solidFill>
              </a:rPr>
              <a:t>на </a:t>
            </a:r>
            <a:r>
              <a:rPr lang="bg-BG" sz="2400" dirty="0" smtClean="0">
                <a:solidFill>
                  <a:schemeClr val="accent5">
                    <a:lumMod val="75000"/>
                  </a:schemeClr>
                </a:solidFill>
              </a:rPr>
              <a:t>конкретна </a:t>
            </a:r>
            <a:r>
              <a:rPr lang="bg-BG" sz="2400" dirty="0">
                <a:solidFill>
                  <a:schemeClr val="accent5">
                    <a:lumMod val="75000"/>
                  </a:schemeClr>
                </a:solidFill>
              </a:rPr>
              <a:t>подгрупа от </a:t>
            </a:r>
            <a:r>
              <a:rPr lang="bg-BG" sz="2400" dirty="0" smtClean="0">
                <a:solidFill>
                  <a:schemeClr val="accent5">
                    <a:lumMod val="75000"/>
                  </a:schemeClr>
                </a:solidFill>
              </a:rPr>
              <a:t>персонала, който провежда дейности за учене на възрастни;</a:t>
            </a:r>
          </a:p>
          <a:p>
            <a:pPr marL="0" indent="0" algn="just">
              <a:buNone/>
            </a:pPr>
            <a:endParaRPr lang="bg-BG" sz="2400" dirty="0">
              <a:solidFill>
                <a:schemeClr val="accent5">
                  <a:lumMod val="75000"/>
                </a:schemeClr>
              </a:solidFill>
            </a:endParaRPr>
          </a:p>
          <a:p>
            <a:pPr algn="just"/>
            <a:r>
              <a:rPr lang="bg-BG" sz="2400" dirty="0" smtClean="0">
                <a:solidFill>
                  <a:schemeClr val="accent5">
                    <a:lumMod val="75000"/>
                  </a:schemeClr>
                </a:solidFill>
              </a:rPr>
              <a:t>Ефективно </a:t>
            </a:r>
            <a:r>
              <a:rPr lang="bg-BG" sz="2400" dirty="0">
                <a:solidFill>
                  <a:schemeClr val="accent5">
                    <a:lumMod val="75000"/>
                  </a:schemeClr>
                </a:solidFill>
              </a:rPr>
              <a:t>използване на ИКТ в </a:t>
            </a:r>
            <a:r>
              <a:rPr lang="bg-BG" sz="2400" dirty="0" smtClean="0">
                <a:solidFill>
                  <a:schemeClr val="accent5">
                    <a:lumMod val="75000"/>
                  </a:schemeClr>
                </a:solidFill>
              </a:rPr>
              <a:t>дейности за учене на възрастни с цел разширяване на достъпа и подобряване на качеството.</a:t>
            </a:r>
            <a:endParaRPr lang="bg-BG" sz="24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 algn="just">
              <a:lnSpc>
                <a:spcPct val="110000"/>
              </a:lnSpc>
              <a:buNone/>
            </a:pPr>
            <a:endParaRPr lang="bg-BG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96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59793" y="955"/>
            <a:ext cx="684213" cy="67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268761"/>
          </a:xfrm>
        </p:spPr>
        <p:txBody>
          <a:bodyPr>
            <a:noAutofit/>
          </a:bodyPr>
          <a:lstStyle/>
          <a:p>
            <a:r>
              <a:rPr lang="bg-BG" sz="3200" b="1" dirty="0">
                <a:solidFill>
                  <a:schemeClr val="accent5">
                    <a:lumMod val="50000"/>
                  </a:schemeClr>
                </a:solidFill>
              </a:rPr>
              <a:t>Основни дейности през периода 2015-2017 г</a:t>
            </a: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br>
              <a:rPr lang="bg-BG" sz="32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</a:rPr>
              <a:t>( 5 )</a:t>
            </a:r>
            <a:endParaRPr lang="bg-BG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1268767"/>
            <a:ext cx="8640960" cy="5040563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bg-BG" sz="2400" b="1" dirty="0" smtClean="0">
                <a:solidFill>
                  <a:schemeClr val="accent5">
                    <a:lumMod val="75000"/>
                  </a:schemeClr>
                </a:solidFill>
              </a:rPr>
              <a:t>Как можем да подобрим </a:t>
            </a:r>
            <a:r>
              <a:rPr lang="bg-BG" sz="2400" b="1" dirty="0">
                <a:solidFill>
                  <a:schemeClr val="accent5">
                    <a:lumMod val="75000"/>
                  </a:schemeClr>
                </a:solidFill>
              </a:rPr>
              <a:t>базата от знания, свързани с ученето на </a:t>
            </a:r>
            <a:r>
              <a:rPr lang="bg-BG" sz="2400" b="1" dirty="0" smtClean="0">
                <a:solidFill>
                  <a:schemeClr val="accent5">
                    <a:lumMod val="75000"/>
                  </a:schemeClr>
                </a:solidFill>
              </a:rPr>
              <a:t>възрастни?</a:t>
            </a:r>
          </a:p>
          <a:p>
            <a:pPr marL="0" indent="0" algn="just">
              <a:lnSpc>
                <a:spcPct val="110000"/>
              </a:lnSpc>
              <a:buNone/>
            </a:pPr>
            <a:endParaRPr lang="bg-BG" sz="24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just"/>
            <a:r>
              <a:rPr lang="bg-BG" sz="2400" dirty="0" smtClean="0">
                <a:solidFill>
                  <a:schemeClr val="accent5">
                    <a:lumMod val="75000"/>
                  </a:schemeClr>
                </a:solidFill>
              </a:rPr>
              <a:t>Набиране на нова базова информация с цел по-добро планиране и насоченост на дейностите за учене на възрастни;</a:t>
            </a:r>
          </a:p>
          <a:p>
            <a:pPr marL="0" indent="0" algn="just">
              <a:buNone/>
            </a:pPr>
            <a:endParaRPr lang="bg-BG" sz="2400" dirty="0">
              <a:solidFill>
                <a:schemeClr val="accent5">
                  <a:lumMod val="75000"/>
                </a:schemeClr>
              </a:solidFill>
            </a:endParaRPr>
          </a:p>
          <a:p>
            <a:pPr algn="just"/>
            <a:r>
              <a:rPr lang="bg-BG" sz="2400" dirty="0" smtClean="0">
                <a:solidFill>
                  <a:schemeClr val="accent5">
                    <a:lumMod val="75000"/>
                  </a:schemeClr>
                </a:solidFill>
              </a:rPr>
              <a:t>Осигуряване на съответствие между възможностите за учене на възрастни и потребностите на работодателите от предлагани умения.</a:t>
            </a:r>
            <a:endParaRPr lang="bg-BG" sz="24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 algn="just">
              <a:lnSpc>
                <a:spcPct val="110000"/>
              </a:lnSpc>
              <a:buNone/>
            </a:pPr>
            <a:endParaRPr lang="bg-BG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46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59793" y="955"/>
            <a:ext cx="684213" cy="67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268761"/>
          </a:xfrm>
        </p:spPr>
        <p:txBody>
          <a:bodyPr>
            <a:noAutofit/>
          </a:bodyPr>
          <a:lstStyle/>
          <a:p>
            <a:r>
              <a:rPr lang="bg-BG" sz="3200" b="1" dirty="0">
                <a:solidFill>
                  <a:schemeClr val="accent5">
                    <a:lumMod val="50000"/>
                  </a:schemeClr>
                </a:solidFill>
              </a:rPr>
              <a:t>Основни дейности през периода 2015-2017 г</a:t>
            </a: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br>
              <a:rPr lang="bg-BG" sz="32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</a:rPr>
              <a:t>( 6 )</a:t>
            </a:r>
            <a:endParaRPr lang="bg-BG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1268767"/>
            <a:ext cx="8640960" cy="5040563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bg-BG" sz="2400" b="1" dirty="0" smtClean="0">
                <a:solidFill>
                  <a:schemeClr val="accent5">
                    <a:lumMod val="75000"/>
                  </a:schemeClr>
                </a:solidFill>
              </a:rPr>
              <a:t>Как </a:t>
            </a:r>
            <a:r>
              <a:rPr lang="bg-BG" sz="2400" b="1" dirty="0" err="1" smtClean="0">
                <a:solidFill>
                  <a:schemeClr val="accent5">
                    <a:lumMod val="75000"/>
                  </a:schemeClr>
                </a:solidFill>
              </a:rPr>
              <a:t>валидирането</a:t>
            </a:r>
            <a:r>
              <a:rPr lang="bg-BG" sz="24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bg-BG" sz="2400" b="1" dirty="0" smtClean="0">
                <a:solidFill>
                  <a:schemeClr val="accent5">
                    <a:lumMod val="75000"/>
                  </a:schemeClr>
                </a:solidFill>
              </a:rPr>
              <a:t>на знания, умения и компетентности може да допринася за развитието на сектора за учене на възрастни?</a:t>
            </a:r>
          </a:p>
          <a:p>
            <a:pPr algn="just"/>
            <a:r>
              <a:rPr lang="bg-BG" sz="2400" dirty="0" smtClean="0">
                <a:solidFill>
                  <a:schemeClr val="accent5">
                    <a:lumMod val="75000"/>
                  </a:schemeClr>
                </a:solidFill>
              </a:rPr>
              <a:t>Въвеждане на процедури за идентифициране и оценка на уменията на нискоквалифицирани възрастни на пазара на труда и извън него, които да са съобразени с Препоръка на Съвета 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от 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20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</a:rPr>
              <a:t>декември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 2012 година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</a:rPr>
              <a:t>относно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</a:rPr>
              <a:t>валидирането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</a:rPr>
              <a:t>неформалното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 и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</a:rPr>
              <a:t>самостоятелното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</a:rPr>
              <a:t>учене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:</a:t>
            </a:r>
          </a:p>
          <a:p>
            <a:pPr marL="720725" lvl="1" indent="-366713" algn="just"/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</a:rPr>
              <a:t>Определяне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;</a:t>
            </a:r>
          </a:p>
          <a:p>
            <a:pPr marL="720725" lvl="1" indent="-366713" algn="just"/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</a:rPr>
              <a:t>Документиране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;</a:t>
            </a:r>
          </a:p>
          <a:p>
            <a:pPr marL="720725" lvl="1" indent="-366713" algn="just"/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Оценка;</a:t>
            </a:r>
          </a:p>
          <a:p>
            <a:pPr marL="720725" lvl="1" indent="-366713" algn="just"/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</a:rPr>
              <a:t>Удостоверяване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bg-BG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636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548692"/>
            <a:ext cx="8640960" cy="5760637"/>
          </a:xfr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algn="ctr"/>
            <a:r>
              <a:rPr lang="bg-BG" sz="4800" dirty="0" smtClean="0">
                <a:solidFill>
                  <a:schemeClr val="accent5">
                    <a:lumMod val="50000"/>
                  </a:schemeClr>
                </a:solidFill>
              </a:rPr>
              <a:t>Рамка </a:t>
            </a:r>
            <a:br>
              <a:rPr lang="bg-BG" sz="48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bg-BG" sz="4800" dirty="0" smtClean="0">
                <a:solidFill>
                  <a:schemeClr val="accent5">
                    <a:lumMod val="50000"/>
                  </a:schemeClr>
                </a:solidFill>
              </a:rPr>
              <a:t>на спомагателните дейности </a:t>
            </a:r>
            <a:r>
              <a:rPr lang="bg-BG" sz="4800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bg-BG" sz="48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bg-BG" sz="4800" dirty="0">
                <a:solidFill>
                  <a:schemeClr val="accent5">
                    <a:lumMod val="50000"/>
                  </a:schemeClr>
                </a:solidFill>
              </a:rPr>
              <a:t>през периода </a:t>
            </a:r>
            <a:br>
              <a:rPr lang="bg-BG" sz="48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bg-BG" sz="4800" dirty="0">
                <a:solidFill>
                  <a:schemeClr val="accent5">
                    <a:lumMod val="50000"/>
                  </a:schemeClr>
                </a:solidFill>
              </a:rPr>
              <a:t>2015-2017 година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0" y="2"/>
            <a:ext cx="9144000" cy="1268761"/>
          </a:xfrm>
          <a:prstGeom prst="rect">
            <a:avLst/>
          </a:prstGeom>
        </p:spPr>
        <p:txBody>
          <a:bodyPr vert="horz" lIns="98462" tIns="49232" rIns="98462" bIns="49232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bg-BG" sz="2100" b="1" dirty="0"/>
          </a:p>
        </p:txBody>
      </p:sp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29506" y="574408"/>
            <a:ext cx="1446213" cy="1388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83003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268761"/>
          </a:xfrm>
        </p:spPr>
        <p:txBody>
          <a:bodyPr>
            <a:noAutofit/>
          </a:bodyPr>
          <a:lstStyle/>
          <a:p>
            <a:pPr>
              <a:lnSpc>
                <a:spcPts val="4307"/>
              </a:lnSpc>
            </a:pPr>
            <a:r>
              <a:rPr lang="bg-BG" sz="3900" b="1" dirty="0">
                <a:solidFill>
                  <a:schemeClr val="accent5">
                    <a:lumMod val="50000"/>
                  </a:schemeClr>
                </a:solidFill>
              </a:rPr>
              <a:t>Спомагателни дейности </a:t>
            </a:r>
            <a:br>
              <a:rPr lang="bg-BG" sz="39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bg-BG" sz="3900" b="1" dirty="0">
                <a:solidFill>
                  <a:schemeClr val="accent5">
                    <a:lumMod val="50000"/>
                  </a:schemeClr>
                </a:solidFill>
              </a:rPr>
              <a:t>през периода 2015-2017 г.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1268767"/>
            <a:ext cx="8640960" cy="5040563"/>
          </a:xfrm>
        </p:spPr>
        <p:txBody>
          <a:bodyPr>
            <a:noAutofit/>
          </a:bodyPr>
          <a:lstStyle/>
          <a:p>
            <a:pPr marL="0" indent="0" algn="just">
              <a:buNone/>
              <a:tabLst>
                <a:tab pos="381204" algn="l"/>
              </a:tabLst>
            </a:pPr>
            <a:r>
              <a:rPr lang="bg-BG" sz="2100" b="1" dirty="0">
                <a:solidFill>
                  <a:schemeClr val="accent5">
                    <a:lumMod val="50000"/>
                  </a:schemeClr>
                </a:solidFill>
              </a:rPr>
              <a:t>А.	ЗАДЪЛЖИТЕЛНА: </a:t>
            </a:r>
            <a:r>
              <a:rPr lang="bg-BG" sz="2100" dirty="0">
                <a:solidFill>
                  <a:schemeClr val="accent5">
                    <a:lumMod val="75000"/>
                  </a:schemeClr>
                </a:solidFill>
              </a:rPr>
              <a:t>Редовни приноси </a:t>
            </a:r>
            <a:r>
              <a:rPr lang="bg-BG" sz="2100" dirty="0" smtClean="0">
                <a:solidFill>
                  <a:schemeClr val="accent5">
                    <a:lumMod val="75000"/>
                  </a:schemeClr>
                </a:solidFill>
              </a:rPr>
              <a:t>към всички рубрики на </a:t>
            </a:r>
            <a:r>
              <a:rPr lang="bg-BG" sz="2100" dirty="0">
                <a:solidFill>
                  <a:schemeClr val="accent5">
                    <a:lumMod val="75000"/>
                  </a:schemeClr>
                </a:solidFill>
              </a:rPr>
              <a:t>Електронната платформа за учене на възрастни в Европа (</a:t>
            </a:r>
            <a:r>
              <a:rPr lang="en-US" sz="2100" dirty="0">
                <a:solidFill>
                  <a:schemeClr val="accent5">
                    <a:lumMod val="75000"/>
                  </a:schemeClr>
                </a:solidFill>
              </a:rPr>
              <a:t>EPALE</a:t>
            </a:r>
            <a:r>
              <a:rPr lang="bg-BG" sz="2100" dirty="0">
                <a:solidFill>
                  <a:schemeClr val="accent5">
                    <a:lumMod val="75000"/>
                  </a:schemeClr>
                </a:solidFill>
              </a:rPr>
              <a:t>), вкл. по отношение на дейностите, изпълнявани от националния координатор и резултатите от </a:t>
            </a:r>
            <a:r>
              <a:rPr lang="bg-BG" sz="2100" dirty="0" smtClean="0">
                <a:solidFill>
                  <a:schemeClr val="accent5">
                    <a:lumMod val="75000"/>
                  </a:schemeClr>
                </a:solidFill>
              </a:rPr>
              <a:t>тях. Участие най-малко два пъти годишно в събития, организирани от Агенцията </a:t>
            </a:r>
            <a:r>
              <a:rPr lang="bg-BG" sz="2100" dirty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en-US" sz="2100" dirty="0" smtClean="0">
                <a:solidFill>
                  <a:schemeClr val="accent5">
                    <a:lumMod val="75000"/>
                  </a:schemeClr>
                </a:solidFill>
              </a:rPr>
              <a:t>EACEA</a:t>
            </a:r>
            <a:r>
              <a:rPr lang="bg-BG" sz="2100" dirty="0" smtClean="0">
                <a:solidFill>
                  <a:schemeClr val="accent5">
                    <a:lumMod val="75000"/>
                  </a:schemeClr>
                </a:solidFill>
              </a:rPr>
              <a:t>).</a:t>
            </a:r>
            <a:endParaRPr lang="bg-BG" sz="21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 algn="just">
              <a:buNone/>
              <a:tabLst>
                <a:tab pos="381204" algn="l"/>
              </a:tabLst>
            </a:pPr>
            <a:r>
              <a:rPr lang="bg-BG" sz="2100" b="1" dirty="0">
                <a:solidFill>
                  <a:schemeClr val="accent5">
                    <a:lumMod val="50000"/>
                  </a:schemeClr>
                </a:solidFill>
              </a:rPr>
              <a:t>Б. ДРУГИ СПОМАГАТЕЛНИ ДЕЙНОСТИ ЗА:</a:t>
            </a:r>
          </a:p>
          <a:p>
            <a:pPr marL="381204" indent="-381204" algn="just">
              <a:buFont typeface="+mj-lt"/>
              <a:buAutoNum type="arabicPeriod"/>
            </a:pPr>
            <a:r>
              <a:rPr lang="bg-BG" sz="2100" dirty="0">
                <a:solidFill>
                  <a:schemeClr val="accent5">
                    <a:lumMod val="75000"/>
                  </a:schemeClr>
                </a:solidFill>
              </a:rPr>
              <a:t>организиране и провеждане на </a:t>
            </a:r>
            <a:r>
              <a:rPr lang="bg-BG" sz="2100" b="1" dirty="0">
                <a:solidFill>
                  <a:schemeClr val="accent5">
                    <a:lumMod val="50000"/>
                  </a:schemeClr>
                </a:solidFill>
              </a:rPr>
              <a:t>редовни събития</a:t>
            </a:r>
            <a:r>
              <a:rPr lang="bg-BG" sz="21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bg-BG" sz="2100" dirty="0">
                <a:solidFill>
                  <a:schemeClr val="accent5">
                    <a:lumMod val="75000"/>
                  </a:schemeClr>
                </a:solidFill>
              </a:rPr>
              <a:t>със заинтересованите страни, особено на регионално ниво;</a:t>
            </a:r>
          </a:p>
          <a:p>
            <a:pPr marL="381204" indent="-381204" algn="just">
              <a:buFont typeface="+mj-lt"/>
              <a:buAutoNum type="arabicPeriod"/>
            </a:pPr>
            <a:r>
              <a:rPr lang="bg-BG" sz="2100" dirty="0">
                <a:solidFill>
                  <a:schemeClr val="accent5">
                    <a:lumMod val="75000"/>
                  </a:schemeClr>
                </a:solidFill>
              </a:rPr>
              <a:t>прилагане на европейските </a:t>
            </a:r>
            <a:r>
              <a:rPr lang="bg-BG" sz="2100" b="1" dirty="0">
                <a:solidFill>
                  <a:schemeClr val="accent5">
                    <a:lumMod val="50000"/>
                  </a:schemeClr>
                </a:solidFill>
              </a:rPr>
              <a:t>инструменти за прозрачност </a:t>
            </a:r>
            <a:r>
              <a:rPr lang="bg-BG" sz="2100" dirty="0">
                <a:solidFill>
                  <a:schemeClr val="accent5">
                    <a:lumMod val="75000"/>
                  </a:schemeClr>
                </a:solidFill>
              </a:rPr>
              <a:t>в сектора за учене на възрастни;</a:t>
            </a:r>
          </a:p>
          <a:p>
            <a:pPr marL="381204" indent="-381204" algn="just">
              <a:buFont typeface="+mj-lt"/>
              <a:buAutoNum type="arabicPeriod"/>
            </a:pPr>
            <a:r>
              <a:rPr lang="bg-BG" sz="2100" dirty="0">
                <a:solidFill>
                  <a:schemeClr val="accent5">
                    <a:lumMod val="75000"/>
                  </a:schemeClr>
                </a:solidFill>
              </a:rPr>
              <a:t>придобиване на </a:t>
            </a:r>
            <a:r>
              <a:rPr lang="bg-BG" sz="2100" b="1" dirty="0">
                <a:solidFill>
                  <a:schemeClr val="accent5">
                    <a:lumMod val="50000"/>
                  </a:schemeClr>
                </a:solidFill>
              </a:rPr>
              <a:t>знания за добри практики </a:t>
            </a:r>
            <a:r>
              <a:rPr lang="bg-BG" sz="2100" dirty="0">
                <a:solidFill>
                  <a:schemeClr val="accent5">
                    <a:lumMod val="75000"/>
                  </a:schemeClr>
                </a:solidFill>
              </a:rPr>
              <a:t>по отношение политиките за учене на възрастни в други европейски </a:t>
            </a:r>
            <a:r>
              <a:rPr lang="bg-BG" sz="2100" dirty="0" smtClean="0">
                <a:solidFill>
                  <a:schemeClr val="accent5">
                    <a:lumMod val="75000"/>
                  </a:schemeClr>
                </a:solidFill>
              </a:rPr>
              <a:t>държави, вкл. чрез транснационално сътрудничество;</a:t>
            </a:r>
            <a:endParaRPr lang="bg-BG" sz="2100" dirty="0">
              <a:solidFill>
                <a:schemeClr val="accent5">
                  <a:lumMod val="75000"/>
                </a:schemeClr>
              </a:solidFill>
            </a:endParaRPr>
          </a:p>
          <a:p>
            <a:pPr marL="381204" indent="-381204" algn="just">
              <a:buFont typeface="+mj-lt"/>
              <a:buAutoNum type="arabicPeriod"/>
            </a:pPr>
            <a:r>
              <a:rPr lang="bg-BG" sz="2100" dirty="0">
                <a:solidFill>
                  <a:schemeClr val="accent5">
                    <a:lumMod val="75000"/>
                  </a:schemeClr>
                </a:solidFill>
              </a:rPr>
              <a:t>повишаване на осведомеността в подкрепа на </a:t>
            </a:r>
            <a:r>
              <a:rPr lang="bg-BG" sz="2100" b="1" dirty="0">
                <a:solidFill>
                  <a:schemeClr val="accent5">
                    <a:lumMod val="50000"/>
                  </a:schemeClr>
                </a:solidFill>
              </a:rPr>
              <a:t>национални дебати и диалог</a:t>
            </a:r>
            <a:r>
              <a:rPr lang="bg-BG" sz="21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bg-BG" sz="2100" dirty="0">
                <a:solidFill>
                  <a:schemeClr val="accent5">
                    <a:lumMod val="75000"/>
                  </a:schemeClr>
                </a:solidFill>
              </a:rPr>
              <a:t>относно ученето на възрастни.</a:t>
            </a:r>
          </a:p>
        </p:txBody>
      </p:sp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59793" y="955"/>
            <a:ext cx="684213" cy="67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99678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5484"/>
            <a:ext cx="8640960" cy="513203"/>
          </a:xfrm>
        </p:spPr>
        <p:txBody>
          <a:bodyPr>
            <a:noAutofit/>
          </a:bodyPr>
          <a:lstStyle/>
          <a:p>
            <a:r>
              <a:rPr lang="bg-BG" sz="2800" b="1" dirty="0">
                <a:solidFill>
                  <a:schemeClr val="accent5">
                    <a:lumMod val="50000"/>
                  </a:schemeClr>
                </a:solidFill>
              </a:rPr>
              <a:t>Спомагателни дейности през периода 2015-2017 г.</a:t>
            </a:r>
            <a:endParaRPr lang="bg-BG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29573895"/>
              </p:ext>
            </p:extLst>
          </p:nvPr>
        </p:nvGraphicFramePr>
        <p:xfrm>
          <a:off x="251520" y="548685"/>
          <a:ext cx="8640960" cy="58077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320"/>
                <a:gridCol w="2880320"/>
                <a:gridCol w="2880320"/>
              </a:tblGrid>
              <a:tr h="1153711">
                <a:tc>
                  <a:txBody>
                    <a:bodyPr/>
                    <a:lstStyle/>
                    <a:p>
                      <a:pPr algn="ctr"/>
                      <a:r>
                        <a:rPr lang="bg-BG" sz="18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Рамкови</a:t>
                      </a:r>
                    </a:p>
                    <a:p>
                      <a:pPr algn="ctr"/>
                      <a:r>
                        <a:rPr lang="bg-BG" sz="1800" b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спомагателни</a:t>
                      </a:r>
                      <a:r>
                        <a:rPr lang="en-US" sz="1800" b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bg-BG" sz="1800" b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дейности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Актуалното състояние</a:t>
                      </a:r>
                    </a:p>
                    <a:p>
                      <a:pPr algn="ctr"/>
                      <a:r>
                        <a:rPr lang="bg-BG" sz="18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(2014 г.)</a:t>
                      </a:r>
                      <a:endParaRPr lang="bg-BG" sz="18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Какво искаме да постигнем</a:t>
                      </a:r>
                      <a:r>
                        <a:rPr lang="bg-BG" sz="1800" b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през периода 2015-2017 година</a:t>
                      </a:r>
                      <a:endParaRPr lang="bg-BG" sz="18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964604">
                <a:tc>
                  <a:txBody>
                    <a:bodyPr/>
                    <a:lstStyle/>
                    <a:p>
                      <a:pPr algn="just"/>
                      <a:r>
                        <a:rPr lang="en-US" sz="20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EPALE</a:t>
                      </a:r>
                      <a:r>
                        <a:rPr lang="en-US" sz="2000" b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bg-BG" sz="2000" b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и национален координатор</a:t>
                      </a:r>
                      <a:endParaRPr lang="bg-BG" sz="20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-92075" algn="just">
                        <a:buFont typeface="Arial" panose="020B0604020202020204" pitchFamily="34" charset="0"/>
                        <a:buChar char="•"/>
                      </a:pPr>
                      <a:r>
                        <a:rPr lang="bg-BG" sz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Национално звено за подкрепа</a:t>
                      </a:r>
                      <a:r>
                        <a:rPr lang="bg-BG" sz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+ </a:t>
                      </a:r>
                      <a:r>
                        <a:rPr lang="bg-BG" sz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Национална</a:t>
                      </a:r>
                      <a:r>
                        <a:rPr lang="bg-BG" sz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комуникационна стратегия</a:t>
                      </a:r>
                      <a:endParaRPr lang="bg-BG" sz="1200" dirty="0" smtClean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pPr marL="92075" indent="-92075" algn="just">
                        <a:buFont typeface="Arial" panose="020B0604020202020204" pitchFamily="34" charset="0"/>
                        <a:buChar char="•"/>
                      </a:pPr>
                      <a:r>
                        <a:rPr lang="bg-BG" sz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Резултати от действията на националния координатор през периода 2012-2014 г.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bg-BG" sz="2300" dirty="0"/>
                    </a:p>
                  </a:txBody>
                  <a:tcPr marT="45721" marB="45721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025562">
                <a:tc>
                  <a:txBody>
                    <a:bodyPr/>
                    <a:lstStyle/>
                    <a:p>
                      <a:pPr algn="just"/>
                      <a:r>
                        <a:rPr lang="bg-BG" sz="20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Редовни събития на заинтересованите страни</a:t>
                      </a:r>
                      <a:endParaRPr lang="bg-BG" sz="20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-92075" algn="just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bg-BG" sz="12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Резултати от периода 2012-2014, вкл. 6 регионални конференции;</a:t>
                      </a:r>
                    </a:p>
                    <a:p>
                      <a:pPr marL="92075" indent="-92075" algn="just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bg-BG" sz="12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Заседания на НКГУЦЖ;</a:t>
                      </a:r>
                    </a:p>
                    <a:p>
                      <a:pPr marL="92075" indent="-92075" algn="just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bg-BG" sz="12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Обучения на областните координатори и др.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bg-BG" sz="2300" dirty="0"/>
                    </a:p>
                  </a:txBody>
                  <a:tcPr marT="45721" marB="45721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06651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20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Инструменти за прозрачност</a:t>
                      </a:r>
                      <a:endParaRPr lang="bg-BG" sz="2000" b="1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-92075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bg-BG" sz="12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Резултати от периода 2012-2014;</a:t>
                      </a:r>
                      <a:endParaRPr lang="bg-BG" sz="12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bg-BG" sz="2300" dirty="0"/>
                    </a:p>
                  </a:txBody>
                  <a:tcPr marT="45721" marB="45721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91598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20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Национални</a:t>
                      </a:r>
                      <a:r>
                        <a:rPr lang="bg-BG" sz="2000" b="1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bg-BG" sz="20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дебати и диалог</a:t>
                      </a:r>
                      <a:endParaRPr lang="bg-BG" sz="2000" b="1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indent="-920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bg-BG" sz="12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Резултати от периода 2012-2014, вкл. 6 регионални конференции, Дни за учене на възрастни и Национална</a:t>
                      </a:r>
                      <a:r>
                        <a:rPr lang="bg-BG" sz="12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конференция  </a:t>
                      </a:r>
                      <a:r>
                        <a:rPr lang="bg-BG" sz="12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 международно участие</a:t>
                      </a:r>
                      <a:endParaRPr lang="bg-BG" sz="12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bg-BG" sz="2300" dirty="0"/>
                    </a:p>
                  </a:txBody>
                  <a:tcPr marT="45721" marB="45721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850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9" name="Picture 2" descr="D:\PROJECT_LLL\Letterhead\Заглавни вкл. финални варианти\фон на заглавн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81200"/>
            <a:ext cx="9144000" cy="4876800"/>
          </a:xfrm>
          <a:prstGeom prst="rect">
            <a:avLst/>
          </a:prstGeom>
          <a:noFill/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228601" y="1295401"/>
            <a:ext cx="8686800" cy="42672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bg-BG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bg-BG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БЛАГОДАРЯ ЗА ВНИМАНИЕТО!</a:t>
            </a:r>
          </a:p>
          <a:p>
            <a:pPr algn="ctr">
              <a:buNone/>
            </a:pPr>
            <a:r>
              <a:rPr lang="bg-BG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Жулиян</a:t>
            </a:r>
            <a:r>
              <a:rPr lang="bg-BG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Гочев –</a:t>
            </a:r>
          </a:p>
          <a:p>
            <a:pPr algn="ctr">
              <a:buNone/>
            </a:pPr>
            <a:r>
              <a:rPr lang="bg-BG" sz="25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член на екипа за изпълнение на проекта,</a:t>
            </a:r>
          </a:p>
          <a:p>
            <a:pPr algn="ctr">
              <a:buNone/>
            </a:pPr>
            <a:r>
              <a:rPr lang="bg-BG" sz="25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държавен експерт в отдел „Учене през целия живот“,</a:t>
            </a:r>
          </a:p>
          <a:p>
            <a:pPr algn="ctr">
              <a:buNone/>
            </a:pPr>
            <a:r>
              <a:rPr lang="bg-BG" sz="25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Дирекция „Формиране, анализ и оценка на политиките“</a:t>
            </a:r>
          </a:p>
          <a:p>
            <a:pPr algn="ctr">
              <a:buNone/>
            </a:pPr>
            <a:r>
              <a:rPr lang="bg-BG" sz="25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Министерство на образованието и науката</a:t>
            </a:r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" y="0"/>
            <a:ext cx="23241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29901" y="955"/>
            <a:ext cx="684213" cy="67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Картина 5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72331" y="5"/>
            <a:ext cx="19716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2814915" y="692722"/>
            <a:ext cx="3514178" cy="468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8462" tIns="49232" rIns="98462" bIns="49232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bg-BG" altLang="bg-BG" sz="1200" b="1" dirty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„Националните координатори в изпълнение на</a:t>
            </a:r>
            <a:endParaRPr lang="bg-BG" altLang="bg-BG" sz="1200" dirty="0">
              <a:latin typeface="Times New Roman" pitchFamily="18" charset="0"/>
              <a:ea typeface="PMingLiU" pitchFamily="18" charset="-120"/>
              <a:cs typeface="Times New Roman" pitchFamily="18" charset="0"/>
            </a:endParaRPr>
          </a:p>
          <a:p>
            <a:pPr algn="ctr"/>
            <a:r>
              <a:rPr lang="bg-BG" altLang="bg-BG" sz="1200" b="1" dirty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Европейската програма за учене на възрастни”</a:t>
            </a:r>
            <a:endParaRPr lang="bg-BG" altLang="bg-BG" sz="1200" dirty="0">
              <a:latin typeface="Times New Roman" pitchFamily="18" charset="0"/>
              <a:ea typeface="PMingLiU" pitchFamily="18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117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59793" y="955"/>
            <a:ext cx="684213" cy="67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268761"/>
          </a:xfrm>
        </p:spPr>
        <p:txBody>
          <a:bodyPr>
            <a:noAutofit/>
          </a:bodyPr>
          <a:lstStyle/>
          <a:p>
            <a:r>
              <a:rPr lang="bg-BG" sz="4300" b="1" dirty="0">
                <a:solidFill>
                  <a:schemeClr val="accent5">
                    <a:lumMod val="50000"/>
                  </a:schemeClr>
                </a:solidFill>
              </a:rPr>
              <a:t>Обща цел за периода 2015-2017 г.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1268767"/>
            <a:ext cx="8640960" cy="504056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bg-BG" sz="2100" dirty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bg-BG" sz="5200" dirty="0">
                <a:solidFill>
                  <a:schemeClr val="accent5">
                    <a:lumMod val="75000"/>
                  </a:schemeClr>
                </a:solidFill>
              </a:rPr>
              <a:t>Да се подкрепят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bg-BG" sz="5200" dirty="0">
                <a:solidFill>
                  <a:schemeClr val="accent5">
                    <a:lumMod val="75000"/>
                  </a:schemeClr>
                </a:solidFill>
              </a:rPr>
              <a:t>националните администрации (МОН) за изпълнение на Европейската програма за обучение на възрастни чрез предприемане на конкретни действия от националния координатор </a:t>
            </a:r>
          </a:p>
          <a:p>
            <a:pPr marL="0" indent="0" algn="ctr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xmlns="" val="55211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59793" y="955"/>
            <a:ext cx="684213" cy="67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7"/>
            <a:ext cx="9144000" cy="908723"/>
          </a:xfrm>
        </p:spPr>
        <p:txBody>
          <a:bodyPr>
            <a:noAutofit/>
          </a:bodyPr>
          <a:lstStyle/>
          <a:p>
            <a:r>
              <a:rPr lang="bg-BG" sz="3500" b="1" dirty="0">
                <a:solidFill>
                  <a:schemeClr val="accent5">
                    <a:lumMod val="50000"/>
                  </a:schemeClr>
                </a:solidFill>
              </a:rPr>
              <a:t>Цели, свързани с националния контекст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1268764"/>
            <a:ext cx="8640960" cy="5184578"/>
          </a:xfrm>
        </p:spPr>
        <p:txBody>
          <a:bodyPr>
            <a:noAutofit/>
          </a:bodyPr>
          <a:lstStyle/>
          <a:p>
            <a:pPr lvl="0" algn="just"/>
            <a:r>
              <a:rPr lang="bg-BG" sz="2000" dirty="0">
                <a:solidFill>
                  <a:schemeClr val="accent5">
                    <a:lumMod val="75000"/>
                  </a:schemeClr>
                </a:solidFill>
              </a:rPr>
              <a:t>Да се осигури съгласуваност и ефективност на всички политики, засягащи ученето на възрастни, вкл. по-широките социални и икономически политики, чрез ефективна координация между всички заинтересовани страни</a:t>
            </a:r>
          </a:p>
          <a:p>
            <a:pPr marL="0" indent="0" algn="just">
              <a:spcBef>
                <a:spcPts val="0"/>
              </a:spcBef>
              <a:buNone/>
            </a:pPr>
            <a:endParaRPr lang="bg-BG" sz="2000" dirty="0">
              <a:solidFill>
                <a:schemeClr val="accent5">
                  <a:lumMod val="75000"/>
                </a:schemeClr>
              </a:solidFill>
            </a:endParaRPr>
          </a:p>
          <a:p>
            <a:pPr lvl="0" algn="just"/>
            <a:r>
              <a:rPr lang="bg-BG" sz="2000" dirty="0">
                <a:solidFill>
                  <a:schemeClr val="accent5">
                    <a:lumMod val="75000"/>
                  </a:schemeClr>
                </a:solidFill>
              </a:rPr>
              <a:t>Да се създаде увереност, че предоставяните дейности за учене на възрастни (вкл. и тези, планирани в ОП НОИР 2014-2020 и други оперативни програми, финансирани чрез ЕСФ), са базирани на доказателства и информация, която е изчерпателна, достъпна и ефективна</a:t>
            </a:r>
          </a:p>
          <a:p>
            <a:pPr marL="0" indent="0" algn="just">
              <a:spcBef>
                <a:spcPts val="0"/>
              </a:spcBef>
              <a:buNone/>
            </a:pPr>
            <a:endParaRPr lang="bg-BG" sz="2000" dirty="0">
              <a:solidFill>
                <a:schemeClr val="accent5">
                  <a:lumMod val="75000"/>
                </a:schemeClr>
              </a:solidFill>
            </a:endParaRPr>
          </a:p>
          <a:p>
            <a:pPr lvl="0" algn="just"/>
            <a:r>
              <a:rPr lang="bg-BG" sz="2000" dirty="0">
                <a:solidFill>
                  <a:schemeClr val="accent5">
                    <a:lumMod val="75000"/>
                  </a:schemeClr>
                </a:solidFill>
              </a:rPr>
              <a:t>Да се ангажират всички участници и заинтересовани страни на национално и регионално равнище на управление за изпълнение на Европейската програма за учене на възрастни с цел преодоляване на дефицитите от умения на възрастните хора</a:t>
            </a:r>
            <a:endParaRPr lang="bg-BG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895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268761"/>
          </a:xfrm>
        </p:spPr>
        <p:txBody>
          <a:bodyPr>
            <a:noAutofit/>
          </a:bodyPr>
          <a:lstStyle/>
          <a:p>
            <a:r>
              <a:rPr lang="bg-BG" sz="3100" b="1" dirty="0">
                <a:solidFill>
                  <a:schemeClr val="accent5">
                    <a:lumMod val="50000"/>
                  </a:schemeClr>
                </a:solidFill>
              </a:rPr>
              <a:t>Конкретна цел на националния координатор</a:t>
            </a:r>
            <a:br>
              <a:rPr lang="bg-BG" sz="31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bg-BG" sz="3100" b="1" dirty="0">
                <a:solidFill>
                  <a:schemeClr val="accent5">
                    <a:lumMod val="50000"/>
                  </a:schemeClr>
                </a:solidFill>
              </a:rPr>
              <a:t>през периода 2015-2017 година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05583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bg-BG" sz="4300" dirty="0">
                <a:solidFill>
                  <a:schemeClr val="accent5">
                    <a:lumMod val="75000"/>
                  </a:schemeClr>
                </a:solidFill>
              </a:rPr>
              <a:t>Да бъдат подкрепени конкретни дейности, които повишават значително степента на участие на нискоквалифицирани лица или лица със слаби основните умения и дефицити на ключови компетентности</a:t>
            </a:r>
          </a:p>
          <a:p>
            <a:pPr marL="0" indent="0" algn="ctr">
              <a:buNone/>
            </a:pPr>
            <a:endParaRPr lang="bg-BG" dirty="0"/>
          </a:p>
        </p:txBody>
      </p:sp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59793" y="955"/>
            <a:ext cx="684213" cy="67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66126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548692"/>
            <a:ext cx="8640960" cy="5760637"/>
          </a:xfr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algn="ctr"/>
            <a:r>
              <a:rPr lang="bg-BG" sz="6400" dirty="0" smtClean="0">
                <a:solidFill>
                  <a:schemeClr val="accent5">
                    <a:lumMod val="50000"/>
                  </a:schemeClr>
                </a:solidFill>
              </a:rPr>
              <a:t>Рамка </a:t>
            </a:r>
            <a:br>
              <a:rPr lang="bg-BG" sz="64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bg-BG" sz="6400" dirty="0" smtClean="0">
                <a:solidFill>
                  <a:schemeClr val="accent5">
                    <a:lumMod val="50000"/>
                  </a:schemeClr>
                </a:solidFill>
              </a:rPr>
              <a:t>на основните дейности</a:t>
            </a:r>
            <a:r>
              <a:rPr lang="bg-BG" sz="6400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bg-BG" sz="64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bg-BG" sz="6400" dirty="0">
                <a:solidFill>
                  <a:schemeClr val="accent5">
                    <a:lumMod val="50000"/>
                  </a:schemeClr>
                </a:solidFill>
              </a:rPr>
              <a:t>през периода </a:t>
            </a:r>
            <a:br>
              <a:rPr lang="bg-BG" sz="64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bg-BG" sz="6400" dirty="0">
                <a:solidFill>
                  <a:schemeClr val="accent5">
                    <a:lumMod val="50000"/>
                  </a:schemeClr>
                </a:solidFill>
              </a:rPr>
              <a:t>2015-2017 година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0" y="2"/>
            <a:ext cx="9144000" cy="1268761"/>
          </a:xfrm>
          <a:prstGeom prst="rect">
            <a:avLst/>
          </a:prstGeom>
        </p:spPr>
        <p:txBody>
          <a:bodyPr vert="horz" lIns="98462" tIns="49232" rIns="98462" bIns="49232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bg-BG" sz="2100" b="1" dirty="0"/>
          </a:p>
        </p:txBody>
      </p:sp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29506" y="574408"/>
            <a:ext cx="1446213" cy="1388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1539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59793" y="955"/>
            <a:ext cx="684213" cy="67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268761"/>
          </a:xfrm>
        </p:spPr>
        <p:txBody>
          <a:bodyPr>
            <a:noAutofit/>
          </a:bodyPr>
          <a:lstStyle/>
          <a:p>
            <a:r>
              <a:rPr lang="bg-BG" sz="3500" b="1" dirty="0">
                <a:solidFill>
                  <a:schemeClr val="accent5">
                    <a:lumMod val="50000"/>
                  </a:schemeClr>
                </a:solidFill>
              </a:rPr>
              <a:t>Основни дейности през периода 2015-2017 г.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1268767"/>
            <a:ext cx="8640960" cy="5040563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0000"/>
              </a:lnSpc>
              <a:buNone/>
              <a:tabLst>
                <a:tab pos="381204" algn="l"/>
              </a:tabLst>
            </a:pPr>
            <a:r>
              <a:rPr lang="bg-BG" sz="2500" b="1" dirty="0"/>
              <a:t>А.	</a:t>
            </a:r>
            <a:r>
              <a:rPr lang="bg-BG" sz="2500" b="1" dirty="0">
                <a:solidFill>
                  <a:schemeClr val="accent5">
                    <a:lumMod val="50000"/>
                  </a:schemeClr>
                </a:solidFill>
              </a:rPr>
              <a:t>ЗАДЪЛЖИТЕЛНА: </a:t>
            </a:r>
            <a:r>
              <a:rPr lang="bg-BG" sz="2500" dirty="0">
                <a:solidFill>
                  <a:schemeClr val="accent5">
                    <a:lumMod val="75000"/>
                  </a:schemeClr>
                </a:solidFill>
              </a:rPr>
              <a:t>Създаване на координационни механизми, насочени към взаимодействие на всички заинтересовани страни и на всички равнища на управление </a:t>
            </a:r>
          </a:p>
          <a:p>
            <a:pPr marL="0" indent="0" algn="just">
              <a:lnSpc>
                <a:spcPct val="110000"/>
              </a:lnSpc>
              <a:buNone/>
              <a:tabLst>
                <a:tab pos="381204" algn="l"/>
              </a:tabLst>
            </a:pPr>
            <a:r>
              <a:rPr lang="bg-BG" sz="2500" b="1" dirty="0">
                <a:solidFill>
                  <a:schemeClr val="accent5">
                    <a:lumMod val="50000"/>
                  </a:schemeClr>
                </a:solidFill>
              </a:rPr>
              <a:t>Б. ДРУГИ ДЕЙНОСТИ ЗА:</a:t>
            </a:r>
          </a:p>
          <a:p>
            <a:pPr marL="381204" indent="-381204" algn="just">
              <a:lnSpc>
                <a:spcPct val="110000"/>
              </a:lnSpc>
              <a:buFont typeface="+mj-lt"/>
              <a:buAutoNum type="arabicPeriod"/>
            </a:pPr>
            <a:r>
              <a:rPr lang="bg-BG" sz="2400" dirty="0">
                <a:solidFill>
                  <a:schemeClr val="accent5">
                    <a:lumMod val="75000"/>
                  </a:schemeClr>
                </a:solidFill>
              </a:rPr>
              <a:t>п</a:t>
            </a:r>
            <a:r>
              <a:rPr lang="bg-BG" sz="2400" dirty="0" smtClean="0">
                <a:solidFill>
                  <a:schemeClr val="accent5">
                    <a:lumMod val="75000"/>
                  </a:schemeClr>
                </a:solidFill>
              </a:rPr>
              <a:t>редлагане </a:t>
            </a:r>
            <a:r>
              <a:rPr lang="bg-BG" sz="2400" dirty="0">
                <a:solidFill>
                  <a:schemeClr val="accent5">
                    <a:lumMod val="75000"/>
                  </a:schemeClr>
                </a:solidFill>
              </a:rPr>
              <a:t>на </a:t>
            </a:r>
            <a:r>
              <a:rPr lang="bg-BG" sz="2400" b="1" dirty="0">
                <a:solidFill>
                  <a:schemeClr val="accent5">
                    <a:lumMod val="75000"/>
                  </a:schemeClr>
                </a:solidFill>
              </a:rPr>
              <a:t>дейности за учене на възрастни</a:t>
            </a:r>
            <a:r>
              <a:rPr lang="bg-BG" sz="2400" dirty="0">
                <a:solidFill>
                  <a:schemeClr val="accent5">
                    <a:lumMod val="75000"/>
                  </a:schemeClr>
                </a:solidFill>
              </a:rPr>
              <a:t>;</a:t>
            </a:r>
          </a:p>
          <a:p>
            <a:pPr marL="381204" indent="-381204" algn="just">
              <a:lnSpc>
                <a:spcPct val="110000"/>
              </a:lnSpc>
              <a:buFont typeface="+mj-lt"/>
              <a:buAutoNum type="arabicPeriod"/>
            </a:pPr>
            <a:r>
              <a:rPr lang="bg-BG" sz="2400" dirty="0">
                <a:solidFill>
                  <a:schemeClr val="accent5">
                    <a:lumMod val="75000"/>
                  </a:schemeClr>
                </a:solidFill>
              </a:rPr>
              <a:t>подобряване на </a:t>
            </a:r>
            <a:r>
              <a:rPr lang="bg-BG" sz="2400" b="1" dirty="0">
                <a:solidFill>
                  <a:schemeClr val="accent5">
                    <a:lumMod val="75000"/>
                  </a:schemeClr>
                </a:solidFill>
              </a:rPr>
              <a:t>основните умения на възрастните</a:t>
            </a:r>
            <a:r>
              <a:rPr lang="bg-BG" sz="2400" dirty="0">
                <a:solidFill>
                  <a:schemeClr val="accent5">
                    <a:lumMod val="75000"/>
                  </a:schemeClr>
                </a:solidFill>
              </a:rPr>
              <a:t>;</a:t>
            </a:r>
          </a:p>
          <a:p>
            <a:pPr marL="381204" indent="-381204" algn="just">
              <a:lnSpc>
                <a:spcPct val="110000"/>
              </a:lnSpc>
              <a:buFont typeface="+mj-lt"/>
              <a:buAutoNum type="arabicPeriod"/>
            </a:pPr>
            <a:r>
              <a:rPr lang="bg-BG" sz="2400" dirty="0" smtClean="0">
                <a:solidFill>
                  <a:schemeClr val="accent5">
                    <a:lumMod val="75000"/>
                  </a:schemeClr>
                </a:solidFill>
              </a:rPr>
              <a:t>ангажиране </a:t>
            </a:r>
            <a:r>
              <a:rPr lang="bg-BG" sz="2400" dirty="0">
                <a:solidFill>
                  <a:schemeClr val="accent5">
                    <a:lumMod val="75000"/>
                  </a:schemeClr>
                </a:solidFill>
              </a:rPr>
              <a:t>на </a:t>
            </a:r>
            <a:r>
              <a:rPr lang="bg-BG" sz="2400" b="1" dirty="0">
                <a:solidFill>
                  <a:schemeClr val="accent5">
                    <a:lumMod val="75000"/>
                  </a:schemeClr>
                </a:solidFill>
              </a:rPr>
              <a:t>работодатели</a:t>
            </a:r>
            <a:r>
              <a:rPr lang="bg-BG" sz="2400" dirty="0">
                <a:solidFill>
                  <a:schemeClr val="accent5">
                    <a:lumMod val="75000"/>
                  </a:schemeClr>
                </a:solidFill>
              </a:rPr>
              <a:t>;</a:t>
            </a:r>
          </a:p>
          <a:p>
            <a:pPr marL="381204" indent="-381204" algn="just">
              <a:lnSpc>
                <a:spcPct val="110000"/>
              </a:lnSpc>
              <a:buFont typeface="+mj-lt"/>
              <a:buAutoNum type="arabicPeriod"/>
            </a:pPr>
            <a:r>
              <a:rPr lang="bg-BG" sz="2400" dirty="0">
                <a:solidFill>
                  <a:schemeClr val="accent5">
                    <a:lumMod val="75000"/>
                  </a:schemeClr>
                </a:solidFill>
              </a:rPr>
              <a:t>осигуряване на </a:t>
            </a:r>
            <a:r>
              <a:rPr lang="bg-BG" sz="2400" b="1" dirty="0">
                <a:solidFill>
                  <a:schemeClr val="accent5">
                    <a:lumMod val="75000"/>
                  </a:schemeClr>
                </a:solidFill>
              </a:rPr>
              <a:t>качество </a:t>
            </a:r>
            <a:r>
              <a:rPr lang="bg-BG" sz="2400" dirty="0">
                <a:solidFill>
                  <a:schemeClr val="accent5">
                    <a:lumMod val="75000"/>
                  </a:schemeClr>
                </a:solidFill>
              </a:rPr>
              <a:t>на ученето на възрастни;</a:t>
            </a:r>
          </a:p>
          <a:p>
            <a:pPr marL="381204" indent="-381204" algn="just">
              <a:lnSpc>
                <a:spcPct val="110000"/>
              </a:lnSpc>
              <a:buFont typeface="+mj-lt"/>
              <a:buAutoNum type="arabicPeriod"/>
            </a:pPr>
            <a:r>
              <a:rPr lang="bg-BG" sz="2400" dirty="0">
                <a:solidFill>
                  <a:schemeClr val="accent5">
                    <a:lumMod val="75000"/>
                  </a:schemeClr>
                </a:solidFill>
              </a:rPr>
              <a:t>подобряване на </a:t>
            </a:r>
            <a:r>
              <a:rPr lang="bg-BG" sz="2400" b="1" dirty="0">
                <a:solidFill>
                  <a:schemeClr val="accent5">
                    <a:lumMod val="75000"/>
                  </a:schemeClr>
                </a:solidFill>
              </a:rPr>
              <a:t>базата от знания</a:t>
            </a:r>
            <a:r>
              <a:rPr lang="bg-BG" sz="2400" dirty="0">
                <a:solidFill>
                  <a:schemeClr val="accent5">
                    <a:lumMod val="75000"/>
                  </a:schemeClr>
                </a:solidFill>
              </a:rPr>
              <a:t>, свързани с ученето на възрастни;</a:t>
            </a:r>
          </a:p>
          <a:p>
            <a:pPr marL="381204" indent="-381204" algn="just">
              <a:lnSpc>
                <a:spcPct val="110000"/>
              </a:lnSpc>
              <a:buFont typeface="+mj-lt"/>
              <a:buAutoNum type="arabicPeriod"/>
            </a:pPr>
            <a:r>
              <a:rPr lang="bg-BG" sz="2400" b="1" dirty="0" err="1">
                <a:solidFill>
                  <a:schemeClr val="accent5">
                    <a:lumMod val="75000"/>
                  </a:schemeClr>
                </a:solidFill>
              </a:rPr>
              <a:t>валидирането</a:t>
            </a:r>
            <a:r>
              <a:rPr lang="bg-BG" sz="2400" dirty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90474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59793" y="955"/>
            <a:ext cx="684213" cy="67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4"/>
            <a:ext cx="9144000" cy="548678"/>
          </a:xfrm>
        </p:spPr>
        <p:txBody>
          <a:bodyPr>
            <a:noAutofit/>
          </a:bodyPr>
          <a:lstStyle/>
          <a:p>
            <a:r>
              <a:rPr lang="bg-BG" sz="3200" b="1" dirty="0">
                <a:solidFill>
                  <a:schemeClr val="accent5">
                    <a:lumMod val="50000"/>
                  </a:schemeClr>
                </a:solidFill>
              </a:rPr>
              <a:t>Основни дейности през периода 2015-2017 г.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548685"/>
            <a:ext cx="8640960" cy="5928316"/>
          </a:xfrm>
        </p:spPr>
        <p:txBody>
          <a:bodyPr>
            <a:noAutofit/>
          </a:bodyPr>
          <a:lstStyle/>
          <a:p>
            <a:pPr marL="0" indent="182563" algn="just">
              <a:buNone/>
            </a:pPr>
            <a:r>
              <a:rPr lang="bg-BG" sz="2600" dirty="0">
                <a:solidFill>
                  <a:schemeClr val="accent5">
                    <a:lumMod val="75000"/>
                  </a:schemeClr>
                </a:solidFill>
              </a:rPr>
              <a:t>Конкретизирането на основната задължителна дейност, свързана с координирането, следва да се основава върху актуалното състояние на политиките за учене на възрастни в България. Възможни са </a:t>
            </a:r>
            <a:r>
              <a:rPr lang="bg-BG" sz="2600" b="1" dirty="0">
                <a:solidFill>
                  <a:schemeClr val="accent5">
                    <a:lumMod val="50000"/>
                  </a:schemeClr>
                </a:solidFill>
              </a:rPr>
              <a:t>три подхода. </a:t>
            </a:r>
          </a:p>
          <a:p>
            <a:pPr marL="0" indent="182563" algn="just">
              <a:buNone/>
            </a:pPr>
            <a:r>
              <a:rPr lang="bg-BG" sz="2600" dirty="0" smtClean="0">
                <a:solidFill>
                  <a:schemeClr val="accent5">
                    <a:lumMod val="75000"/>
                  </a:schemeClr>
                </a:solidFill>
              </a:rPr>
              <a:t>Политиките </a:t>
            </a:r>
            <a:r>
              <a:rPr lang="bg-BG" sz="2600" dirty="0">
                <a:solidFill>
                  <a:schemeClr val="accent5">
                    <a:lumMod val="75000"/>
                  </a:schemeClr>
                </a:solidFill>
              </a:rPr>
              <a:t>за учене на възрастни </a:t>
            </a:r>
            <a:r>
              <a:rPr lang="bg-BG" sz="2600" dirty="0" smtClean="0">
                <a:solidFill>
                  <a:schemeClr val="accent5">
                    <a:lumMod val="75000"/>
                  </a:schemeClr>
                </a:solidFill>
              </a:rPr>
              <a:t>са в…</a:t>
            </a:r>
            <a:endParaRPr lang="bg-BG" sz="2600" dirty="0">
              <a:solidFill>
                <a:schemeClr val="accent5">
                  <a:lumMod val="75000"/>
                </a:schemeClr>
              </a:solidFill>
            </a:endParaRPr>
          </a:p>
          <a:p>
            <a:pPr marL="536575" indent="-354013" algn="just">
              <a:buFont typeface="Wingdings" panose="05000000000000000000" pitchFamily="2" charset="2"/>
              <a:buChar char="v"/>
            </a:pPr>
            <a:r>
              <a:rPr lang="bg-BG" sz="2600" b="1" i="1" dirty="0">
                <a:solidFill>
                  <a:schemeClr val="accent5">
                    <a:lumMod val="50000"/>
                  </a:schemeClr>
                </a:solidFill>
              </a:rPr>
              <a:t>стартова фаза: </a:t>
            </a:r>
            <a:r>
              <a:rPr lang="bg-BG" sz="2600" dirty="0">
                <a:solidFill>
                  <a:schemeClr val="accent5">
                    <a:lumMod val="75000"/>
                  </a:schemeClr>
                </a:solidFill>
              </a:rPr>
              <a:t>необходимо е да се събере информация и да се проектират потребностите;</a:t>
            </a:r>
          </a:p>
          <a:p>
            <a:pPr marL="536575" indent="-354013" algn="just">
              <a:buFont typeface="Wingdings" panose="05000000000000000000" pitchFamily="2" charset="2"/>
              <a:buChar char="v"/>
            </a:pPr>
            <a:r>
              <a:rPr lang="bg-BG" sz="2600" b="1" i="1" dirty="0">
                <a:solidFill>
                  <a:schemeClr val="accent5">
                    <a:lumMod val="50000"/>
                  </a:schemeClr>
                </a:solidFill>
              </a:rPr>
              <a:t>междинна фаза: </a:t>
            </a:r>
            <a:r>
              <a:rPr lang="bg-BG" sz="2600" dirty="0">
                <a:solidFill>
                  <a:schemeClr val="accent5">
                    <a:lumMod val="75000"/>
                  </a:schemeClr>
                </a:solidFill>
              </a:rPr>
              <a:t>когато информацията е събрана и картографирането на потребностите е извършено пристъпваме към пилотиране на новата политика и предоставяне на услугата</a:t>
            </a:r>
            <a:r>
              <a:rPr lang="bg-BG" sz="2600" i="1" dirty="0">
                <a:solidFill>
                  <a:schemeClr val="accent5">
                    <a:lumMod val="75000"/>
                  </a:schemeClr>
                </a:solidFill>
              </a:rPr>
              <a:t>;</a:t>
            </a:r>
          </a:p>
          <a:p>
            <a:pPr marL="536575" indent="-354013" algn="just">
              <a:buFont typeface="Wingdings" panose="05000000000000000000" pitchFamily="2" charset="2"/>
              <a:buChar char="v"/>
            </a:pPr>
            <a:r>
              <a:rPr lang="bg-BG" sz="2600" b="1" i="1" dirty="0">
                <a:solidFill>
                  <a:schemeClr val="accent5">
                    <a:lumMod val="50000"/>
                  </a:schemeClr>
                </a:solidFill>
              </a:rPr>
              <a:t>окончателна фаза:</a:t>
            </a:r>
            <a:r>
              <a:rPr lang="bg-BG" sz="2600" i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bg-BG" sz="2600" dirty="0">
                <a:solidFill>
                  <a:schemeClr val="accent5">
                    <a:lumMod val="75000"/>
                  </a:schemeClr>
                </a:solidFill>
              </a:rPr>
              <a:t>при наличие на политика концентрираме усилията си върху анализирането и оценяването й</a:t>
            </a:r>
            <a:r>
              <a:rPr lang="bg-BG" sz="26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bg-BG" sz="2600" dirty="0"/>
          </a:p>
        </p:txBody>
      </p:sp>
    </p:spTree>
    <p:extLst>
      <p:ext uri="{BB962C8B-B14F-4D97-AF65-F5344CB8AC3E}">
        <p14:creationId xmlns:p14="http://schemas.microsoft.com/office/powerpoint/2010/main" xmlns="" val="184117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5484"/>
            <a:ext cx="8640960" cy="513203"/>
          </a:xfrm>
        </p:spPr>
        <p:txBody>
          <a:bodyPr>
            <a:noAutofit/>
          </a:bodyPr>
          <a:lstStyle/>
          <a:p>
            <a:r>
              <a:rPr lang="bg-BG" sz="3100" b="1" dirty="0">
                <a:solidFill>
                  <a:schemeClr val="accent5">
                    <a:lumMod val="50000"/>
                  </a:schemeClr>
                </a:solidFill>
              </a:rPr>
              <a:t>Основни дейности през периода </a:t>
            </a:r>
            <a:r>
              <a:rPr lang="bg-BG" sz="3100" b="1" dirty="0" smtClean="0">
                <a:solidFill>
                  <a:schemeClr val="accent5">
                    <a:lumMod val="50000"/>
                  </a:schemeClr>
                </a:solidFill>
              </a:rPr>
              <a:t>2015-2017г</a:t>
            </a:r>
            <a:r>
              <a:rPr lang="bg-BG" sz="3100" b="1" dirty="0">
                <a:solidFill>
                  <a:schemeClr val="accent5">
                    <a:lumMod val="50000"/>
                  </a:schemeClr>
                </a:solidFill>
              </a:rPr>
              <a:t>.</a:t>
            </a:r>
            <a:r>
              <a:rPr lang="bg-BG" sz="3100" b="1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endParaRPr lang="bg-BG" sz="3100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61347636"/>
              </p:ext>
            </p:extLst>
          </p:nvPr>
        </p:nvGraphicFramePr>
        <p:xfrm>
          <a:off x="251520" y="548685"/>
          <a:ext cx="8640960" cy="59283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320"/>
                <a:gridCol w="2880320"/>
                <a:gridCol w="2880320"/>
              </a:tblGrid>
              <a:tr h="925175">
                <a:tc>
                  <a:txBody>
                    <a:bodyPr/>
                    <a:lstStyle/>
                    <a:p>
                      <a:pPr algn="ctr"/>
                      <a:r>
                        <a:rPr lang="bg-BG" sz="18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Рамкови </a:t>
                      </a:r>
                    </a:p>
                    <a:p>
                      <a:pPr algn="ctr"/>
                      <a:r>
                        <a:rPr lang="bg-BG" sz="18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основни дейности</a:t>
                      </a:r>
                      <a:endParaRPr lang="bg-BG" sz="18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Актуално състояние</a:t>
                      </a:r>
                    </a:p>
                    <a:p>
                      <a:pPr algn="ctr"/>
                      <a:r>
                        <a:rPr lang="bg-BG" sz="18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(2014 г.)</a:t>
                      </a:r>
                      <a:endParaRPr lang="bg-BG" sz="18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Какво искаме да постигнем</a:t>
                      </a:r>
                      <a:r>
                        <a:rPr lang="bg-BG" sz="1800" b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през периода 2015-2017 година</a:t>
                      </a:r>
                      <a:endParaRPr lang="bg-BG" sz="18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63481">
                <a:tc>
                  <a:txBody>
                    <a:bodyPr/>
                    <a:lstStyle/>
                    <a:p>
                      <a:pPr algn="l"/>
                      <a:r>
                        <a:rPr lang="bg-BG" sz="20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Координационни</a:t>
                      </a:r>
                      <a:r>
                        <a:rPr lang="bg-BG" sz="2000" b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механизми</a:t>
                      </a:r>
                      <a:endParaRPr lang="bg-BG" sz="20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2563" indent="-182563" algn="just">
                        <a:buFont typeface="Arial" panose="020B0604020202020204" pitchFamily="34" charset="0"/>
                        <a:buChar char="•"/>
                      </a:pPr>
                      <a:r>
                        <a:rPr lang="bg-BG" sz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НКГУЦЖ;</a:t>
                      </a:r>
                      <a:r>
                        <a:rPr lang="bg-BG" sz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областни координатори;</a:t>
                      </a:r>
                    </a:p>
                    <a:p>
                      <a:pPr marL="182563" indent="-182563" algn="just">
                        <a:buFont typeface="Arial" panose="020B0604020202020204" pitchFamily="34" charset="0"/>
                        <a:buChar char="•"/>
                      </a:pPr>
                      <a:r>
                        <a:rPr lang="bg-BG" sz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Национална мрежа за учене на възрастни;</a:t>
                      </a:r>
                      <a:endParaRPr lang="bg-BG" sz="1200" dirty="0" smtClean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pPr marL="182563" indent="-182563" algn="just">
                        <a:buFont typeface="Arial" panose="020B0604020202020204" pitchFamily="34" charset="0"/>
                        <a:buChar char="•"/>
                      </a:pPr>
                      <a:r>
                        <a:rPr lang="bg-BG" sz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Резултати от периода 2012-2014 г. с приноси към създаването</a:t>
                      </a:r>
                      <a:r>
                        <a:rPr lang="bg-BG" sz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на подходяща основа за доразвиване на координационните механизми</a:t>
                      </a:r>
                      <a:endParaRPr lang="bg-BG" sz="1200" dirty="0" smtClean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bg-BG" sz="1200" dirty="0"/>
                    </a:p>
                  </a:txBody>
                  <a:tcPr marT="45721" marB="45721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146553">
                <a:tc>
                  <a:txBody>
                    <a:bodyPr/>
                    <a:lstStyle/>
                    <a:p>
                      <a:pPr algn="l"/>
                      <a:r>
                        <a:rPr lang="bg-BG" sz="20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Стартова фаза на политиката</a:t>
                      </a:r>
                      <a:endParaRPr lang="bg-BG" sz="20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2563" indent="-182563" algn="just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bg-BG" sz="12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Резултати от периода 2012-2014 г.</a:t>
                      </a:r>
                    </a:p>
                    <a:p>
                      <a:pPr marL="182563" indent="-182563" algn="just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bg-BG" sz="12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Цялостен (</a:t>
                      </a:r>
                      <a:r>
                        <a:rPr lang="bg-BG" sz="1200" kern="12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холистичен</a:t>
                      </a:r>
                      <a:r>
                        <a:rPr lang="bg-BG" sz="12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), а не линеен подход по отношение отделните фази на политиката, продиктуван от сложните проблеми в България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bg-BG" sz="1200" dirty="0"/>
                    </a:p>
                  </a:txBody>
                  <a:tcPr marT="45721" marB="45721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1465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20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Междинна фаза на политиката</a:t>
                      </a:r>
                      <a:endParaRPr lang="bg-BG" sz="2000" b="1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2563" indent="-182563" algn="just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bg-BG" sz="12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Резултати от периода 2012-2014;</a:t>
                      </a:r>
                    </a:p>
                    <a:p>
                      <a:pPr marL="182563" indent="-182563" algn="just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bg-BG" sz="12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Цялостен (</a:t>
                      </a:r>
                      <a:r>
                        <a:rPr lang="bg-BG" sz="1200" kern="12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холистичен</a:t>
                      </a:r>
                      <a:r>
                        <a:rPr lang="bg-BG" sz="12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), а не линеен подход по отношение отделните фази на политиката, продиктуван от сложните проблеми в България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bg-BG" sz="1200" dirty="0"/>
                    </a:p>
                  </a:txBody>
                  <a:tcPr marT="45721" marB="45721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1465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20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Окончателна фаза на политиката</a:t>
                      </a:r>
                      <a:endParaRPr lang="bg-BG" sz="2000" b="1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indent="-182563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bg-BG" sz="12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Резултати от периода 2012-2014;</a:t>
                      </a:r>
                    </a:p>
                    <a:p>
                      <a:pPr marL="182563" indent="-182563" algn="just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bg-BG" sz="12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Цялостен (</a:t>
                      </a:r>
                      <a:r>
                        <a:rPr lang="bg-BG" sz="1200" kern="12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холистичен</a:t>
                      </a:r>
                      <a:r>
                        <a:rPr lang="bg-BG" sz="12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), а не линеен подход по отношение отделните фази на политиката, продиктуван от сложните проблеми в България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bg-BG" sz="1200" dirty="0"/>
                    </a:p>
                  </a:txBody>
                  <a:tcPr marT="45721" marB="45721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43901" y="957"/>
            <a:ext cx="533401" cy="5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0938545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59793" y="955"/>
            <a:ext cx="684213" cy="67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268761"/>
          </a:xfrm>
        </p:spPr>
        <p:txBody>
          <a:bodyPr>
            <a:noAutofit/>
          </a:bodyPr>
          <a:lstStyle/>
          <a:p>
            <a:r>
              <a:rPr lang="bg-BG" sz="3200" b="1" dirty="0">
                <a:solidFill>
                  <a:schemeClr val="accent5">
                    <a:lumMod val="50000"/>
                  </a:schemeClr>
                </a:solidFill>
              </a:rPr>
              <a:t>Основни дейности през периода 2015-2017 г</a:t>
            </a: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br>
              <a:rPr lang="bg-BG" sz="32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</a:rPr>
              <a:t>( 1 )</a:t>
            </a:r>
            <a:endParaRPr lang="bg-BG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1268767"/>
            <a:ext cx="8640960" cy="5040563"/>
          </a:xfrm>
        </p:spPr>
        <p:txBody>
          <a:bodyPr>
            <a:noAutofit/>
          </a:bodyPr>
          <a:lstStyle/>
          <a:p>
            <a:pPr marL="0" indent="0" algn="ctr">
              <a:lnSpc>
                <a:spcPct val="110000"/>
              </a:lnSpc>
              <a:buNone/>
            </a:pPr>
            <a:endParaRPr lang="en-US" sz="24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bg-BG" sz="2400" b="1" dirty="0" smtClean="0">
                <a:solidFill>
                  <a:schemeClr val="accent5">
                    <a:lumMod val="75000"/>
                  </a:schemeClr>
                </a:solidFill>
              </a:rPr>
              <a:t>Предлагане на </a:t>
            </a:r>
            <a:r>
              <a:rPr lang="bg-BG" sz="2400" b="1" dirty="0">
                <a:solidFill>
                  <a:schemeClr val="accent5">
                    <a:lumMod val="75000"/>
                  </a:schemeClr>
                </a:solidFill>
              </a:rPr>
              <a:t>дейности за учене на </a:t>
            </a:r>
            <a:r>
              <a:rPr lang="bg-BG" sz="2400" b="1" dirty="0" smtClean="0">
                <a:solidFill>
                  <a:schemeClr val="accent5">
                    <a:lumMod val="75000"/>
                  </a:schemeClr>
                </a:solidFill>
              </a:rPr>
              <a:t>възрастни</a:t>
            </a:r>
            <a:endParaRPr lang="bg-BG" sz="2400" b="1" dirty="0">
              <a:solidFill>
                <a:schemeClr val="accent5">
                  <a:lumMod val="75000"/>
                </a:schemeClr>
              </a:solidFill>
            </a:endParaRPr>
          </a:p>
          <a:p>
            <a:pPr algn="just"/>
            <a:endParaRPr lang="en-US" sz="2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just"/>
            <a:r>
              <a:rPr lang="bg-BG" sz="2400" dirty="0" smtClean="0">
                <a:solidFill>
                  <a:schemeClr val="accent5">
                    <a:lumMod val="75000"/>
                  </a:schemeClr>
                </a:solidFill>
              </a:rPr>
              <a:t>Увеличаване </a:t>
            </a:r>
            <a:r>
              <a:rPr lang="bg-BG" sz="2400" dirty="0">
                <a:solidFill>
                  <a:schemeClr val="accent5">
                    <a:lumMod val="75000"/>
                  </a:schemeClr>
                </a:solidFill>
              </a:rPr>
              <a:t>на предлагането </a:t>
            </a:r>
            <a:r>
              <a:rPr lang="bg-BG" sz="2400" dirty="0" smtClean="0">
                <a:solidFill>
                  <a:schemeClr val="accent5">
                    <a:lumMod val="75000"/>
                  </a:schemeClr>
                </a:solidFill>
              </a:rPr>
              <a:t>на курсове за придобиване на </a:t>
            </a:r>
            <a:r>
              <a:rPr lang="bg-BG" sz="2400" dirty="0">
                <a:solidFill>
                  <a:schemeClr val="accent5">
                    <a:lumMod val="75000"/>
                  </a:schemeClr>
                </a:solidFill>
              </a:rPr>
              <a:t>основни умения или </a:t>
            </a:r>
            <a:r>
              <a:rPr lang="bg-BG" sz="2400" dirty="0" smtClean="0">
                <a:solidFill>
                  <a:schemeClr val="accent5">
                    <a:lumMod val="75000"/>
                  </a:schemeClr>
                </a:solidFill>
              </a:rPr>
              <a:t>ключови умения </a:t>
            </a:r>
            <a:r>
              <a:rPr lang="bg-BG" sz="2400" dirty="0">
                <a:solidFill>
                  <a:schemeClr val="accent5">
                    <a:lumMod val="75000"/>
                  </a:schemeClr>
                </a:solidFill>
              </a:rPr>
              <a:t>за определена подгрупа.</a:t>
            </a:r>
          </a:p>
          <a:p>
            <a:pPr marL="0" indent="0" algn="just">
              <a:lnSpc>
                <a:spcPct val="110000"/>
              </a:lnSpc>
              <a:buNone/>
            </a:pPr>
            <a:endParaRPr lang="bg-BG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032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870</TotalTime>
  <Words>1059</Words>
  <Application>Microsoft Office PowerPoint</Application>
  <PresentationFormat>On-screen Show (4:3)</PresentationFormat>
  <Paragraphs>127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Обща цел за периода 2015-2017 г.</vt:lpstr>
      <vt:lpstr>Цели, свързани с националния контекст</vt:lpstr>
      <vt:lpstr>Конкретна цел на националния координатор през периода 2015-2017 година</vt:lpstr>
      <vt:lpstr>Рамка  на основните дейности през периода  2015-2017 година</vt:lpstr>
      <vt:lpstr>Основни дейности през периода 2015-2017 г.</vt:lpstr>
      <vt:lpstr>Основни дейности през периода 2015-2017 г.</vt:lpstr>
      <vt:lpstr>Основни дейности през периода 2015-2017г..</vt:lpstr>
      <vt:lpstr>Основни дейности през периода 2015-2017 г. ( 1 )</vt:lpstr>
      <vt:lpstr>Основни дейности през периода 2015-2017 г. ( 2 )</vt:lpstr>
      <vt:lpstr>Основни дейности през периода 2015-2017 г. ( 3 )</vt:lpstr>
      <vt:lpstr>Основни дейности през периода 2015-2017 г. ( 4 )</vt:lpstr>
      <vt:lpstr>Основни дейности през периода 2015-2017 г. ( 5 )</vt:lpstr>
      <vt:lpstr>Основни дейности през периода 2015-2017 г. ( 6 )</vt:lpstr>
      <vt:lpstr>Рамка  на спомагателните дейности  през периода  2015-2017 година</vt:lpstr>
      <vt:lpstr>Спомагателни дейности  през периода 2015-2017 г.</vt:lpstr>
      <vt:lpstr>Спомагателни дейности през периода 2015-2017 г.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Dimitar Enchev</dc:creator>
  <cp:lastModifiedBy>v.deikova</cp:lastModifiedBy>
  <cp:revision>115</cp:revision>
  <dcterms:created xsi:type="dcterms:W3CDTF">2006-08-16T00:00:00Z</dcterms:created>
  <dcterms:modified xsi:type="dcterms:W3CDTF">2015-04-20T11:32:57Z</dcterms:modified>
</cp:coreProperties>
</file>